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5" r:id="rId2"/>
    <p:sldId id="263" r:id="rId3"/>
    <p:sldId id="261" r:id="rId4"/>
    <p:sldId id="260" r:id="rId5"/>
    <p:sldId id="259" r:id="rId6"/>
    <p:sldId id="258" r:id="rId7"/>
    <p:sldId id="257" r:id="rId8"/>
    <p:sldId id="267" r:id="rId9"/>
    <p:sldId id="268" r:id="rId10"/>
    <p:sldId id="271" r:id="rId11"/>
    <p:sldId id="272" r:id="rId12"/>
    <p:sldId id="273" r:id="rId13"/>
    <p:sldId id="274" r:id="rId14"/>
    <p:sldId id="275" r:id="rId15"/>
    <p:sldId id="278" r:id="rId16"/>
    <p:sldId id="279" r:id="rId17"/>
    <p:sldId id="285" r:id="rId18"/>
    <p:sldId id="286" r:id="rId19"/>
    <p:sldId id="288" r:id="rId20"/>
    <p:sldId id="290" r:id="rId21"/>
    <p:sldId id="316"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1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347F7-331E-46A6-B1E6-A4D87078636B}" type="datetimeFigureOut">
              <a:rPr lang="en-SG" smtClean="0"/>
              <a:t>21/8/2017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F914B-7420-4B80-A796-5C0D5B31BEFD}" type="slidenum">
              <a:rPr lang="en-SG" smtClean="0"/>
              <a:t>‹#›</a:t>
            </a:fld>
            <a:endParaRPr lang="en-SG"/>
          </a:p>
        </p:txBody>
      </p:sp>
    </p:spTree>
    <p:extLst>
      <p:ext uri="{BB962C8B-B14F-4D97-AF65-F5344CB8AC3E}">
        <p14:creationId xmlns:p14="http://schemas.microsoft.com/office/powerpoint/2010/main" val="260723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42F914B-7420-4B80-A796-5C0D5B31BEFD}" type="slidenum">
              <a:rPr lang="en-SG" smtClean="0"/>
              <a:t>24</a:t>
            </a:fld>
            <a:endParaRPr lang="en-SG"/>
          </a:p>
        </p:txBody>
      </p:sp>
    </p:spTree>
    <p:extLst>
      <p:ext uri="{BB962C8B-B14F-4D97-AF65-F5344CB8AC3E}">
        <p14:creationId xmlns:p14="http://schemas.microsoft.com/office/powerpoint/2010/main" val="322043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21/8/2017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4329497"/>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21/8/2017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2331546962"/>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21/8/2017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282465765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21/8/2017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23420702"/>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8B46D-B44E-4189-8195-E45F7793C1C3}" type="datetimeFigureOut">
              <a:rPr lang="en-SG" smtClean="0"/>
              <a:t>21/8/2017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1905877771"/>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F78B46D-B44E-4189-8195-E45F7793C1C3}" type="datetimeFigureOut">
              <a:rPr lang="en-SG" smtClean="0"/>
              <a:t>21/8/2017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40741530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F78B46D-B44E-4189-8195-E45F7793C1C3}" type="datetimeFigureOut">
              <a:rPr lang="en-SG" smtClean="0"/>
              <a:t>21/8/2017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67956711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F78B46D-B44E-4189-8195-E45F7793C1C3}" type="datetimeFigureOut">
              <a:rPr lang="en-SG" smtClean="0"/>
              <a:t>21/8/2017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145296209"/>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8B46D-B44E-4189-8195-E45F7793C1C3}" type="datetimeFigureOut">
              <a:rPr lang="en-SG" smtClean="0"/>
              <a:t>21/8/2017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651522645"/>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8B46D-B44E-4189-8195-E45F7793C1C3}" type="datetimeFigureOut">
              <a:rPr lang="en-SG" smtClean="0"/>
              <a:t>21/8/2017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116423769"/>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8B46D-B44E-4189-8195-E45F7793C1C3}" type="datetimeFigureOut">
              <a:rPr lang="en-SG" smtClean="0"/>
              <a:t>21/8/2017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57786908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8B46D-B44E-4189-8195-E45F7793C1C3}" type="datetimeFigureOut">
              <a:rPr lang="en-SG" smtClean="0"/>
              <a:t>21/8/2017</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3A4BF-4A5F-4676-8E77-7C90AF5544C4}" type="slidenum">
              <a:rPr lang="en-SG" smtClean="0"/>
              <a:t>‹#›</a:t>
            </a:fld>
            <a:endParaRPr lang="en-SG"/>
          </a:p>
        </p:txBody>
      </p:sp>
    </p:spTree>
    <p:extLst>
      <p:ext uri="{BB962C8B-B14F-4D97-AF65-F5344CB8AC3E}">
        <p14:creationId xmlns:p14="http://schemas.microsoft.com/office/powerpoint/2010/main" val="326378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8000"/>
    </mc:Choice>
    <mc:Fallback>
      <p:transition spd="slow"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kathy.salow@hanoverhorton.org"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kathy.salow@hanoverhorton.org" TargetMode="External"/><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hyperlink" Target="http://salowmanders.weebly.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9592" y="4293096"/>
            <a:ext cx="7272808" cy="1323439"/>
          </a:xfrm>
          <a:prstGeom prst="rect">
            <a:avLst/>
          </a:prstGeom>
          <a:noFill/>
        </p:spPr>
        <p:txBody>
          <a:bodyPr wrap="square" rtlCol="0">
            <a:spAutoFit/>
          </a:bodyPr>
          <a:lstStyle/>
          <a:p>
            <a:pPr algn="ctr"/>
            <a:r>
              <a:rPr lang="en-SG" sz="4000" b="1" dirty="0" smtClean="0">
                <a:latin typeface="Chalkboard"/>
                <a:cs typeface="Chalkboard"/>
              </a:rPr>
              <a:t>Mrs. Salow</a:t>
            </a:r>
          </a:p>
          <a:p>
            <a:pPr algn="ctr"/>
            <a:r>
              <a:rPr lang="en-SG" sz="4000" b="1" dirty="0" smtClean="0">
                <a:latin typeface="Chalkboard"/>
                <a:cs typeface="Chalkboard"/>
              </a:rPr>
              <a:t>2017-2018</a:t>
            </a:r>
            <a:endParaRPr lang="en-SG" sz="4000" b="1" dirty="0">
              <a:latin typeface="Chalkboard"/>
              <a:cs typeface="Chalkboard"/>
            </a:endParaRPr>
          </a:p>
        </p:txBody>
      </p:sp>
    </p:spTree>
    <p:extLst>
      <p:ext uri="{BB962C8B-B14F-4D97-AF65-F5344CB8AC3E}">
        <p14:creationId xmlns:p14="http://schemas.microsoft.com/office/powerpoint/2010/main" val="1185601127"/>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662541"/>
          </a:xfrm>
          <a:prstGeom prst="rect">
            <a:avLst/>
          </a:prstGeom>
          <a:noFill/>
        </p:spPr>
        <p:txBody>
          <a:bodyPr wrap="square" rtlCol="0">
            <a:spAutoFit/>
          </a:bodyPr>
          <a:lstStyle/>
          <a:p>
            <a:pPr algn="ctr"/>
            <a:r>
              <a:rPr lang="en-SG" sz="4000" dirty="0" smtClean="0">
                <a:latin typeface="Chalkboard"/>
                <a:cs typeface="Chalkboard"/>
              </a:rPr>
              <a:t>Literature &amp; Informational</a:t>
            </a:r>
          </a:p>
          <a:p>
            <a:pPr marL="571500" indent="-571500" algn="ctr">
              <a:buFont typeface="Arial"/>
              <a:buChar char="•"/>
            </a:pPr>
            <a:r>
              <a:rPr lang="en-SG" sz="3200" dirty="0" smtClean="0">
                <a:latin typeface="Chalkboard"/>
                <a:cs typeface="Chalkboard"/>
              </a:rPr>
              <a:t>Interactive Notebook</a:t>
            </a:r>
          </a:p>
          <a:p>
            <a:pPr marL="571500" indent="-571500" algn="ctr">
              <a:buFont typeface="Arial"/>
              <a:buChar char="•"/>
            </a:pPr>
            <a:r>
              <a:rPr lang="en-SG" sz="3200" dirty="0" smtClean="0">
                <a:latin typeface="Chalkboard"/>
                <a:cs typeface="Chalkboard"/>
              </a:rPr>
              <a:t>Book Clubs</a:t>
            </a:r>
          </a:p>
          <a:p>
            <a:pPr marL="571500" indent="-571500" algn="ctr">
              <a:buFont typeface="Arial"/>
              <a:buChar char="•"/>
            </a:pPr>
            <a:r>
              <a:rPr lang="en-SG" sz="3200" dirty="0" smtClean="0">
                <a:latin typeface="Chalkboard"/>
                <a:cs typeface="Chalkboard"/>
              </a:rPr>
              <a:t>Accelerated Reader</a:t>
            </a:r>
          </a:p>
          <a:p>
            <a:pPr marL="571500" indent="-571500" algn="ctr">
              <a:buFont typeface="Arial"/>
              <a:buChar char="•"/>
            </a:pPr>
            <a:r>
              <a:rPr lang="en-SG" sz="3200" dirty="0" smtClean="0">
                <a:latin typeface="Chalkboard"/>
                <a:cs typeface="Chalkboard"/>
              </a:rPr>
              <a:t>Read Alouds</a:t>
            </a:r>
          </a:p>
          <a:p>
            <a:pPr marL="571500" indent="-571500" algn="ctr">
              <a:buFont typeface="Arial"/>
              <a:buChar char="•"/>
            </a:pPr>
            <a:r>
              <a:rPr lang="en-SG" sz="3200" dirty="0" smtClean="0">
                <a:latin typeface="Chalkboard"/>
                <a:cs typeface="Chalkboard"/>
              </a:rPr>
              <a:t>Guest Readers</a:t>
            </a:r>
          </a:p>
          <a:p>
            <a:pPr marL="571500" indent="-571500" algn="ctr">
              <a:buFont typeface="Arial"/>
              <a:buChar char="•"/>
            </a:pPr>
            <a:r>
              <a:rPr lang="en-SG" sz="3200" dirty="0" smtClean="0">
                <a:latin typeface="Chalkboard"/>
                <a:cs typeface="Chalkboard"/>
              </a:rPr>
              <a:t>Textbook &amp; Leveled Readers</a:t>
            </a:r>
            <a:endParaRPr lang="en-SG" sz="3200" dirty="0">
              <a:latin typeface="Chalkboard"/>
              <a:cs typeface="Chalkboard"/>
            </a:endParaRPr>
          </a:p>
        </p:txBody>
      </p:sp>
    </p:spTree>
    <p:extLst>
      <p:ext uri="{BB962C8B-B14F-4D97-AF65-F5344CB8AC3E}">
        <p14:creationId xmlns:p14="http://schemas.microsoft.com/office/powerpoint/2010/main" val="3744870336"/>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484784"/>
            <a:ext cx="7128792" cy="4401205"/>
          </a:xfrm>
          <a:prstGeom prst="rect">
            <a:avLst/>
          </a:prstGeom>
          <a:noFill/>
        </p:spPr>
        <p:txBody>
          <a:bodyPr wrap="square" rtlCol="0">
            <a:spAutoFit/>
          </a:bodyPr>
          <a:lstStyle/>
          <a:p>
            <a:pPr algn="ctr"/>
            <a:r>
              <a:rPr lang="en-US" sz="4000" dirty="0" smtClean="0">
                <a:latin typeface="Chalkboard"/>
                <a:cs typeface="Chalkboard"/>
              </a:rPr>
              <a:t>Write-Steps Program</a:t>
            </a:r>
          </a:p>
          <a:p>
            <a:pPr marL="571500" indent="-571500" algn="ctr">
              <a:buFont typeface="Arial"/>
              <a:buChar char="•"/>
            </a:pPr>
            <a:r>
              <a:rPr lang="en-US" sz="3000" dirty="0" smtClean="0">
                <a:latin typeface="Chalkboard"/>
                <a:cs typeface="Chalkboard"/>
              </a:rPr>
              <a:t>Interactive Notebook</a:t>
            </a:r>
          </a:p>
          <a:p>
            <a:pPr marL="571500" indent="-571500" algn="ctr">
              <a:buFont typeface="Arial"/>
              <a:buChar char="•"/>
            </a:pPr>
            <a:r>
              <a:rPr lang="en-US" sz="3000" dirty="0" smtClean="0">
                <a:latin typeface="Chalkboard"/>
                <a:cs typeface="Chalkboard"/>
              </a:rPr>
              <a:t>Narrative, Persuasive, Opinion, &amp; Informational Writings</a:t>
            </a:r>
          </a:p>
          <a:p>
            <a:pPr marL="571500" indent="-571500" algn="ctr">
              <a:buFont typeface="Arial"/>
              <a:buChar char="•"/>
            </a:pPr>
            <a:r>
              <a:rPr lang="en-US" sz="3000" dirty="0" smtClean="0">
                <a:latin typeface="Chalkboard"/>
                <a:cs typeface="Chalkboard"/>
              </a:rPr>
              <a:t>Journals</a:t>
            </a:r>
          </a:p>
          <a:p>
            <a:pPr marL="571500" indent="-571500" algn="ctr">
              <a:buFont typeface="Arial"/>
              <a:buChar char="•"/>
            </a:pPr>
            <a:r>
              <a:rPr lang="en-US" sz="3000" dirty="0" smtClean="0">
                <a:latin typeface="Chalkboard"/>
                <a:cs typeface="Chalkboard"/>
              </a:rPr>
              <a:t>Author’s Chair</a:t>
            </a:r>
          </a:p>
          <a:p>
            <a:pPr marL="571500" indent="-571500" algn="ctr">
              <a:buFont typeface="Arial"/>
              <a:buChar char="•"/>
            </a:pPr>
            <a:r>
              <a:rPr lang="en-US" sz="3000" dirty="0" smtClean="0">
                <a:latin typeface="Chalkboard"/>
                <a:cs typeface="Chalkboard"/>
              </a:rPr>
              <a:t>Cit Pat Poetry Contest</a:t>
            </a:r>
          </a:p>
          <a:p>
            <a:pPr marL="571500" indent="-571500" algn="ctr">
              <a:buFont typeface="Arial"/>
              <a:buChar char="•"/>
            </a:pPr>
            <a:r>
              <a:rPr lang="en-US" sz="3000" dirty="0" smtClean="0">
                <a:latin typeface="Chalkboard"/>
                <a:cs typeface="Chalkboard"/>
              </a:rPr>
              <a:t>Essay Contest</a:t>
            </a:r>
          </a:p>
          <a:p>
            <a:pPr marL="571500" indent="-571500" algn="ctr">
              <a:buFont typeface="Arial"/>
              <a:buChar char="•"/>
            </a:pPr>
            <a:r>
              <a:rPr lang="en-US" sz="3000" dirty="0" smtClean="0">
                <a:latin typeface="Chalkboard"/>
                <a:cs typeface="Chalkboard"/>
              </a:rPr>
              <a:t>Poster Contests</a:t>
            </a:r>
            <a:endParaRPr lang="en-SG" sz="3000" dirty="0">
              <a:latin typeface="Chalkboard"/>
              <a:cs typeface="Chalkboard"/>
            </a:endParaRPr>
          </a:p>
        </p:txBody>
      </p:sp>
    </p:spTree>
    <p:extLst>
      <p:ext uri="{BB962C8B-B14F-4D97-AF65-F5344CB8AC3E}">
        <p14:creationId xmlns:p14="http://schemas.microsoft.com/office/powerpoint/2010/main" val="225996320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170099"/>
          </a:xfrm>
          <a:prstGeom prst="rect">
            <a:avLst/>
          </a:prstGeom>
          <a:noFill/>
        </p:spPr>
        <p:txBody>
          <a:bodyPr wrap="square" rtlCol="0">
            <a:spAutoFit/>
          </a:bodyPr>
          <a:lstStyle/>
          <a:p>
            <a:pPr algn="ctr"/>
            <a:r>
              <a:rPr lang="en-US" sz="4000" dirty="0" smtClean="0">
                <a:latin typeface="Chalkboard"/>
                <a:cs typeface="Chalkboard"/>
              </a:rPr>
              <a:t>Taught by Mrs. Swihart</a:t>
            </a:r>
          </a:p>
          <a:p>
            <a:pPr marL="571500" indent="-571500" algn="ctr">
              <a:buFont typeface="Arial"/>
              <a:buChar char="•"/>
            </a:pPr>
            <a:r>
              <a:rPr lang="en-US" sz="4000" dirty="0" smtClean="0">
                <a:latin typeface="Chalkboard"/>
                <a:cs typeface="Chalkboard"/>
              </a:rPr>
              <a:t>Engage NY</a:t>
            </a:r>
          </a:p>
          <a:p>
            <a:pPr marL="571500" indent="-571500" algn="ctr">
              <a:buFont typeface="Arial"/>
              <a:buChar char="•"/>
            </a:pPr>
            <a:r>
              <a:rPr lang="en-US" sz="4000" dirty="0" smtClean="0">
                <a:latin typeface="Chalkboard"/>
                <a:cs typeface="Chalkboard"/>
              </a:rPr>
              <a:t>Zearn</a:t>
            </a:r>
          </a:p>
          <a:p>
            <a:pPr marL="571500" indent="-571500" algn="ctr">
              <a:buFont typeface="Arial"/>
              <a:buChar char="•"/>
            </a:pPr>
            <a:r>
              <a:rPr lang="en-US" sz="4000" dirty="0" smtClean="0">
                <a:latin typeface="Chalkboard"/>
                <a:cs typeface="Chalkboard"/>
              </a:rPr>
              <a:t>Problem of the Day 3 Ways</a:t>
            </a:r>
          </a:p>
          <a:p>
            <a:pPr algn="ctr"/>
            <a:endParaRPr lang="en-SG" sz="4000" dirty="0">
              <a:latin typeface="KG Corner of the Sky" pitchFamily="2" charset="0"/>
            </a:endParaRPr>
          </a:p>
        </p:txBody>
      </p:sp>
    </p:spTree>
    <p:extLst>
      <p:ext uri="{BB962C8B-B14F-4D97-AF65-F5344CB8AC3E}">
        <p14:creationId xmlns:p14="http://schemas.microsoft.com/office/powerpoint/2010/main" val="346200559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1484784"/>
            <a:ext cx="7128792" cy="4401205"/>
          </a:xfrm>
          <a:prstGeom prst="rect">
            <a:avLst/>
          </a:prstGeom>
          <a:noFill/>
        </p:spPr>
        <p:txBody>
          <a:bodyPr wrap="square" rtlCol="0">
            <a:spAutoFit/>
          </a:bodyPr>
          <a:lstStyle/>
          <a:p>
            <a:pPr algn="ctr"/>
            <a:r>
              <a:rPr lang="en-US" sz="4000" dirty="0" smtClean="0">
                <a:latin typeface="Chalkboard"/>
                <a:cs typeface="Chalkboard"/>
              </a:rPr>
              <a:t>Taught by Mrs. Salow</a:t>
            </a:r>
          </a:p>
          <a:p>
            <a:pPr marL="571500" indent="-571500" algn="ctr">
              <a:buFont typeface="Arial"/>
              <a:buChar char="•"/>
            </a:pPr>
            <a:r>
              <a:rPr lang="en-US" sz="4000" dirty="0" smtClean="0">
                <a:latin typeface="Chalkboard"/>
                <a:cs typeface="Chalkboard"/>
              </a:rPr>
              <a:t>Physical Science-States of Matter</a:t>
            </a:r>
          </a:p>
          <a:p>
            <a:pPr marL="571500" indent="-571500" algn="ctr">
              <a:buFont typeface="Arial"/>
              <a:buChar char="•"/>
            </a:pPr>
            <a:r>
              <a:rPr lang="en-US" sz="4000" dirty="0" smtClean="0">
                <a:latin typeface="Chalkboard"/>
                <a:cs typeface="Chalkboard"/>
              </a:rPr>
              <a:t>Life Science-Plants &amp; Animals</a:t>
            </a:r>
          </a:p>
          <a:p>
            <a:pPr marL="571500" indent="-571500" algn="ctr">
              <a:buFont typeface="Arial"/>
              <a:buChar char="•"/>
            </a:pPr>
            <a:r>
              <a:rPr lang="en-US" sz="4000" dirty="0" smtClean="0">
                <a:latin typeface="Chalkboard"/>
                <a:cs typeface="Chalkboard"/>
              </a:rPr>
              <a:t>Earth Science-Moon Phases &amp; Seasons</a:t>
            </a:r>
            <a:endParaRPr lang="en-SG" sz="4000" dirty="0">
              <a:latin typeface="Chalkboard"/>
              <a:cs typeface="Chalkboard"/>
            </a:endParaRPr>
          </a:p>
        </p:txBody>
      </p:sp>
    </p:spTree>
    <p:extLst>
      <p:ext uri="{BB962C8B-B14F-4D97-AF65-F5344CB8AC3E}">
        <p14:creationId xmlns:p14="http://schemas.microsoft.com/office/powerpoint/2010/main" val="312099012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556792"/>
            <a:ext cx="7128792" cy="4401205"/>
          </a:xfrm>
          <a:prstGeom prst="rect">
            <a:avLst/>
          </a:prstGeom>
          <a:noFill/>
        </p:spPr>
        <p:txBody>
          <a:bodyPr wrap="square" rtlCol="0">
            <a:spAutoFit/>
          </a:bodyPr>
          <a:lstStyle/>
          <a:p>
            <a:pPr algn="ctr"/>
            <a:r>
              <a:rPr lang="en-US" sz="4000" dirty="0" smtClean="0">
                <a:latin typeface="Chalkboard"/>
                <a:cs typeface="Chalkboard"/>
              </a:rPr>
              <a:t>Taught by Mrs. Raburn</a:t>
            </a:r>
          </a:p>
          <a:p>
            <a:pPr marL="571500" indent="-571500" algn="ctr">
              <a:buFont typeface="Arial"/>
              <a:buChar char="•"/>
            </a:pPr>
            <a:r>
              <a:rPr lang="en-US" sz="4000" dirty="0" smtClean="0">
                <a:latin typeface="Chalkboard"/>
                <a:cs typeface="Chalkboard"/>
              </a:rPr>
              <a:t>American Government</a:t>
            </a:r>
          </a:p>
          <a:p>
            <a:pPr marL="571500" indent="-571500" algn="ctr">
              <a:buFont typeface="Arial"/>
              <a:buChar char="•"/>
            </a:pPr>
            <a:r>
              <a:rPr lang="en-US" sz="4000" dirty="0" smtClean="0">
                <a:latin typeface="Chalkboard"/>
                <a:cs typeface="Chalkboard"/>
              </a:rPr>
              <a:t>American History through the Revolution</a:t>
            </a:r>
          </a:p>
          <a:p>
            <a:pPr marL="571500" indent="-571500" algn="ctr">
              <a:buFont typeface="Arial"/>
              <a:buChar char="•"/>
            </a:pPr>
            <a:r>
              <a:rPr lang="en-US" sz="4000" dirty="0" smtClean="0">
                <a:latin typeface="Chalkboard"/>
                <a:cs typeface="Chalkboard"/>
              </a:rPr>
              <a:t>Economics-Junior Achievement</a:t>
            </a:r>
          </a:p>
          <a:p>
            <a:pPr marL="571500" indent="-571500" algn="ctr">
              <a:buFont typeface="Arial"/>
              <a:buChar char="•"/>
            </a:pPr>
            <a:r>
              <a:rPr lang="en-SG" sz="4000" dirty="0" smtClean="0">
                <a:latin typeface="Chalkboard"/>
                <a:cs typeface="Chalkboard"/>
              </a:rPr>
              <a:t>Civics</a:t>
            </a:r>
            <a:endParaRPr lang="en-SG" sz="4000" dirty="0">
              <a:latin typeface="Chalkboard"/>
              <a:cs typeface="Chalkboard"/>
            </a:endParaRPr>
          </a:p>
        </p:txBody>
      </p:sp>
    </p:spTree>
    <p:extLst>
      <p:ext uri="{BB962C8B-B14F-4D97-AF65-F5344CB8AC3E}">
        <p14:creationId xmlns:p14="http://schemas.microsoft.com/office/powerpoint/2010/main" val="352246934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7604" y="1809724"/>
            <a:ext cx="7128792" cy="3785652"/>
          </a:xfrm>
          <a:prstGeom prst="rect">
            <a:avLst/>
          </a:prstGeom>
          <a:noFill/>
        </p:spPr>
        <p:txBody>
          <a:bodyPr wrap="square" rtlCol="0">
            <a:spAutoFit/>
          </a:bodyPr>
          <a:lstStyle/>
          <a:p>
            <a:pPr algn="ctr"/>
            <a:r>
              <a:rPr lang="en-US" sz="4000" dirty="0" smtClean="0">
                <a:latin typeface="Chalkboard"/>
                <a:cs typeface="Chalkboard"/>
              </a:rPr>
              <a:t>If you own any laptops, Chromebooks, I-pads, kindles, etc. that you don’t use, please consider donating them to the classroom.</a:t>
            </a:r>
          </a:p>
          <a:p>
            <a:pPr algn="ctr"/>
            <a:r>
              <a:rPr lang="en-US" sz="4000" dirty="0" smtClean="0">
                <a:latin typeface="Chalkboard"/>
                <a:cs typeface="Chalkboard"/>
              </a:rPr>
              <a:t>~Thanks!</a:t>
            </a:r>
            <a:endParaRPr lang="en-SG" sz="4000" dirty="0">
              <a:latin typeface="Chalkboard"/>
              <a:cs typeface="Chalkboard"/>
            </a:endParaRPr>
          </a:p>
        </p:txBody>
      </p:sp>
    </p:spTree>
    <p:extLst>
      <p:ext uri="{BB962C8B-B14F-4D97-AF65-F5344CB8AC3E}">
        <p14:creationId xmlns:p14="http://schemas.microsoft.com/office/powerpoint/2010/main" val="16662367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556792"/>
            <a:ext cx="7128792" cy="4401205"/>
          </a:xfrm>
          <a:prstGeom prst="rect">
            <a:avLst/>
          </a:prstGeom>
          <a:noFill/>
        </p:spPr>
        <p:txBody>
          <a:bodyPr wrap="square" rtlCol="0">
            <a:spAutoFit/>
          </a:bodyPr>
          <a:lstStyle/>
          <a:p>
            <a:pPr algn="ctr"/>
            <a:r>
              <a:rPr lang="en-US" sz="4000" dirty="0" smtClean="0">
                <a:latin typeface="Chalkboard"/>
                <a:cs typeface="Chalkboard"/>
              </a:rPr>
              <a:t>PLAY PLAY PLAY</a:t>
            </a:r>
          </a:p>
          <a:p>
            <a:pPr marL="571500" indent="-571500" algn="ctr">
              <a:buFont typeface="Arial"/>
              <a:buChar char="•"/>
            </a:pPr>
            <a:r>
              <a:rPr lang="en-US" sz="4000" dirty="0" smtClean="0">
                <a:latin typeface="Chalkboard"/>
                <a:cs typeface="Chalkboard"/>
              </a:rPr>
              <a:t>No mean words</a:t>
            </a:r>
          </a:p>
          <a:p>
            <a:pPr marL="571500" indent="-571500" algn="ctr">
              <a:buFont typeface="Arial"/>
              <a:buChar char="•"/>
            </a:pPr>
            <a:r>
              <a:rPr lang="en-US" sz="4000" dirty="0" smtClean="0">
                <a:latin typeface="Chalkboard"/>
                <a:cs typeface="Chalkboard"/>
              </a:rPr>
              <a:t>No mean gestures</a:t>
            </a:r>
          </a:p>
          <a:p>
            <a:pPr marL="571500" indent="-571500" algn="ctr">
              <a:buFont typeface="Arial"/>
              <a:buChar char="•"/>
            </a:pPr>
            <a:r>
              <a:rPr lang="en-US" sz="4000" dirty="0" smtClean="0">
                <a:latin typeface="Chalkboard"/>
                <a:cs typeface="Chalkboard"/>
              </a:rPr>
              <a:t>No mean actions</a:t>
            </a:r>
          </a:p>
          <a:p>
            <a:pPr marL="571500" indent="-571500" algn="ctr">
              <a:buFont typeface="Arial"/>
              <a:buChar char="•"/>
            </a:pPr>
            <a:r>
              <a:rPr lang="en-US" sz="4000" dirty="0" smtClean="0">
                <a:latin typeface="Chalkboard"/>
                <a:cs typeface="Chalkboard"/>
              </a:rPr>
              <a:t>Make your own fun!</a:t>
            </a:r>
          </a:p>
          <a:p>
            <a:pPr marL="571500" indent="-571500" algn="r">
              <a:buFont typeface="Arial"/>
              <a:buChar char="•"/>
            </a:pPr>
            <a:r>
              <a:rPr lang="en-US" sz="4000" dirty="0" smtClean="0">
                <a:latin typeface="Chalkboard"/>
                <a:cs typeface="Chalkboard"/>
              </a:rPr>
              <a:t>As Woody said to Sid</a:t>
            </a:r>
            <a:r>
              <a:rPr lang="is-IS" sz="4000" dirty="0" smtClean="0">
                <a:latin typeface="Chalkboard"/>
                <a:cs typeface="Chalkboard"/>
              </a:rPr>
              <a:t>…</a:t>
            </a:r>
          </a:p>
          <a:p>
            <a:pPr algn="ctr"/>
            <a:r>
              <a:rPr lang="is-IS" sz="4000" dirty="0" smtClean="0">
                <a:latin typeface="Chalkboard"/>
                <a:cs typeface="Chalkboard"/>
              </a:rPr>
              <a:t>“SO PLAY NICE!”</a:t>
            </a:r>
            <a:endParaRPr lang="en-SG" sz="4000" dirty="0">
              <a:latin typeface="Chalkboard"/>
              <a:cs typeface="Chalkboard"/>
            </a:endParaRPr>
          </a:p>
        </p:txBody>
      </p:sp>
    </p:spTree>
    <p:extLst>
      <p:ext uri="{BB962C8B-B14F-4D97-AF65-F5344CB8AC3E}">
        <p14:creationId xmlns:p14="http://schemas.microsoft.com/office/powerpoint/2010/main" val="342153815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5696" y="1556792"/>
            <a:ext cx="6120680" cy="4401205"/>
          </a:xfrm>
          <a:prstGeom prst="rect">
            <a:avLst/>
          </a:prstGeom>
          <a:noFill/>
        </p:spPr>
        <p:txBody>
          <a:bodyPr wrap="square" rtlCol="0">
            <a:spAutoFit/>
          </a:bodyPr>
          <a:lstStyle/>
          <a:p>
            <a:r>
              <a:rPr lang="en-US" sz="2800" b="1" dirty="0" smtClean="0"/>
              <a:t>All students must be in the classroom at their desk working on Morning Task when the 8:45 starting bell rings.</a:t>
            </a:r>
          </a:p>
          <a:p>
            <a:pPr marL="342900" indent="-342900">
              <a:buFont typeface="Arial"/>
              <a:buChar char="•"/>
            </a:pPr>
            <a:r>
              <a:rPr lang="en-US" sz="2800" dirty="0" smtClean="0"/>
              <a:t>Turn in completed assignments/notes/lunch money.</a:t>
            </a:r>
          </a:p>
          <a:p>
            <a:pPr marL="342900" indent="-342900">
              <a:buFont typeface="Arial"/>
              <a:buChar char="•"/>
            </a:pPr>
            <a:r>
              <a:rPr lang="en-US" sz="2800" dirty="0" smtClean="0"/>
              <a:t>Put up name tag.</a:t>
            </a:r>
          </a:p>
          <a:p>
            <a:pPr marL="342900" indent="-342900">
              <a:buFont typeface="Arial"/>
              <a:buChar char="•"/>
            </a:pPr>
            <a:r>
              <a:rPr lang="en-US" sz="2800" dirty="0" smtClean="0"/>
              <a:t>Order lunch.</a:t>
            </a:r>
          </a:p>
          <a:p>
            <a:pPr marL="342900" indent="-342900">
              <a:buFont typeface="Arial"/>
              <a:buChar char="•"/>
            </a:pPr>
            <a:r>
              <a:rPr lang="en-US" sz="2800" dirty="0" smtClean="0"/>
              <a:t>Organize your supplies &amp; desk.</a:t>
            </a:r>
          </a:p>
          <a:p>
            <a:pPr marL="342900" indent="-342900">
              <a:buFont typeface="Arial"/>
              <a:buChar char="•"/>
            </a:pPr>
            <a:r>
              <a:rPr lang="en-US" sz="2800" dirty="0" smtClean="0"/>
              <a:t>Do your classroom job.</a:t>
            </a:r>
          </a:p>
          <a:p>
            <a:pPr marL="342900" indent="-342900">
              <a:buFont typeface="Arial"/>
              <a:buChar char="•"/>
            </a:pPr>
            <a:r>
              <a:rPr lang="en-US" sz="2800" dirty="0" smtClean="0"/>
              <a:t>Work on Morning Task assignment.</a:t>
            </a:r>
            <a:endParaRPr lang="en-US" sz="2800" dirty="0"/>
          </a:p>
        </p:txBody>
      </p:sp>
    </p:spTree>
    <p:extLst>
      <p:ext uri="{BB962C8B-B14F-4D97-AF65-F5344CB8AC3E}">
        <p14:creationId xmlns:p14="http://schemas.microsoft.com/office/powerpoint/2010/main" val="273886352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785652"/>
          </a:xfrm>
          <a:prstGeom prst="rect">
            <a:avLst/>
          </a:prstGeom>
          <a:noFill/>
        </p:spPr>
        <p:txBody>
          <a:bodyPr wrap="square" rtlCol="0">
            <a:spAutoFit/>
          </a:bodyPr>
          <a:lstStyle/>
          <a:p>
            <a:pPr marL="571500" indent="-571500" algn="ctr">
              <a:buFont typeface="Arial"/>
              <a:buChar char="•"/>
            </a:pPr>
            <a:r>
              <a:rPr lang="en-SG" sz="4000" dirty="0" smtClean="0">
                <a:latin typeface="Chalkboard"/>
                <a:cs typeface="Chalkboard"/>
              </a:rPr>
              <a:t>Team-Building Camp</a:t>
            </a:r>
          </a:p>
          <a:p>
            <a:pPr marL="571500" indent="-571500" algn="ctr">
              <a:buFont typeface="Arial"/>
              <a:buChar char="•"/>
            </a:pPr>
            <a:r>
              <a:rPr lang="en-SG" sz="4000" dirty="0" smtClean="0">
                <a:latin typeface="Chalkboard"/>
                <a:cs typeface="Chalkboard"/>
              </a:rPr>
              <a:t>Roller-skating</a:t>
            </a:r>
          </a:p>
          <a:p>
            <a:pPr marL="571500" indent="-571500" algn="ctr">
              <a:buFont typeface="Arial"/>
              <a:buChar char="•"/>
            </a:pPr>
            <a:r>
              <a:rPr lang="en-SG" sz="4000" dirty="0" smtClean="0">
                <a:latin typeface="Chalkboard"/>
                <a:cs typeface="Chalkboard"/>
              </a:rPr>
              <a:t>Sauder Village</a:t>
            </a:r>
          </a:p>
          <a:p>
            <a:pPr marL="571500" indent="-571500" algn="ctr">
              <a:buFont typeface="Arial"/>
              <a:buChar char="•"/>
            </a:pPr>
            <a:r>
              <a:rPr lang="en-SG" sz="4000" dirty="0" smtClean="0">
                <a:latin typeface="Chalkboard"/>
                <a:cs typeface="Chalkboard"/>
              </a:rPr>
              <a:t>Air Zoo</a:t>
            </a:r>
          </a:p>
          <a:p>
            <a:pPr marL="571500" indent="-571500" algn="ctr">
              <a:buFont typeface="Arial"/>
              <a:buChar char="•"/>
            </a:pPr>
            <a:r>
              <a:rPr lang="en-SG" sz="4000" dirty="0" smtClean="0">
                <a:latin typeface="Chalkboard"/>
                <a:cs typeface="Chalkboard"/>
              </a:rPr>
              <a:t>STEM Days</a:t>
            </a:r>
          </a:p>
          <a:p>
            <a:pPr marL="571500" indent="-571500" algn="ctr">
              <a:buFont typeface="Arial"/>
              <a:buChar char="•"/>
            </a:pPr>
            <a:r>
              <a:rPr lang="en-SG" sz="4000" dirty="0" smtClean="0">
                <a:latin typeface="Chalkboard"/>
                <a:cs typeface="Chalkboard"/>
              </a:rPr>
              <a:t>???</a:t>
            </a:r>
            <a:endParaRPr lang="en-SG" sz="4000" dirty="0">
              <a:latin typeface="Chalkboard"/>
              <a:cs typeface="Chalkboard"/>
            </a:endParaRPr>
          </a:p>
        </p:txBody>
      </p:sp>
    </p:spTree>
    <p:extLst>
      <p:ext uri="{BB962C8B-B14F-4D97-AF65-F5344CB8AC3E}">
        <p14:creationId xmlns:p14="http://schemas.microsoft.com/office/powerpoint/2010/main" val="332902623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7604" y="1809724"/>
            <a:ext cx="7128792" cy="3970318"/>
          </a:xfrm>
          <a:prstGeom prst="rect">
            <a:avLst/>
          </a:prstGeom>
          <a:noFill/>
        </p:spPr>
        <p:txBody>
          <a:bodyPr wrap="square" rtlCol="0">
            <a:spAutoFit/>
          </a:bodyPr>
          <a:lstStyle/>
          <a:p>
            <a:pPr algn="ctr"/>
            <a:r>
              <a:rPr lang="en-SG" sz="2800" dirty="0" smtClean="0"/>
              <a:t>SEUSS Folder:</a:t>
            </a:r>
          </a:p>
          <a:p>
            <a:pPr algn="ctr"/>
            <a:r>
              <a:rPr lang="en-SG" sz="2800" dirty="0" smtClean="0"/>
              <a:t>Includes assignments to complete at home, graded papers, notes from school, newsletters, study guides, academic information, planner, etc.</a:t>
            </a:r>
          </a:p>
          <a:p>
            <a:pPr marL="457200" indent="-457200" algn="ctr">
              <a:buFont typeface="Arial"/>
              <a:buChar char="•"/>
            </a:pPr>
            <a:r>
              <a:rPr lang="en-SG" sz="2800" dirty="0" smtClean="0"/>
              <a:t>Take to school &amp; home DAILY</a:t>
            </a:r>
          </a:p>
          <a:p>
            <a:pPr marL="457200" indent="-457200" algn="ctr">
              <a:buFont typeface="Arial"/>
              <a:buChar char="•"/>
            </a:pPr>
            <a:r>
              <a:rPr lang="en-SG" sz="2800" dirty="0" smtClean="0"/>
              <a:t>Please sign DAILY after checking that assignments are complete.</a:t>
            </a:r>
          </a:p>
          <a:p>
            <a:pPr marL="457200" indent="-457200" algn="ctr">
              <a:buFont typeface="Arial"/>
              <a:buChar char="•"/>
            </a:pPr>
            <a:r>
              <a:rPr lang="en-SG" sz="2800" dirty="0" smtClean="0"/>
              <a:t>Put notes for me into the folder.</a:t>
            </a:r>
            <a:endParaRPr lang="en-SG" sz="2800" dirty="0"/>
          </a:p>
        </p:txBody>
      </p:sp>
    </p:spTree>
    <p:extLst>
      <p:ext uri="{BB962C8B-B14F-4D97-AF65-F5344CB8AC3E}">
        <p14:creationId xmlns:p14="http://schemas.microsoft.com/office/powerpoint/2010/main" val="1993628316"/>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5016758"/>
          </a:xfrm>
          <a:prstGeom prst="rect">
            <a:avLst/>
          </a:prstGeom>
          <a:noFill/>
        </p:spPr>
        <p:txBody>
          <a:bodyPr wrap="square" rtlCol="0">
            <a:spAutoFit/>
          </a:bodyPr>
          <a:lstStyle/>
          <a:p>
            <a:pPr algn="ctr"/>
            <a:r>
              <a:rPr lang="en-SG" sz="4000" dirty="0" smtClean="0">
                <a:latin typeface="Chalkboard"/>
                <a:cs typeface="Chalkboard"/>
              </a:rPr>
              <a:t>~Reader, Writer, Artist, Crafter, Biker, Swimmer, Collector, Camper, Beach-comber</a:t>
            </a:r>
          </a:p>
          <a:p>
            <a:pPr algn="ctr"/>
            <a:r>
              <a:rPr lang="en-SG" sz="4000" dirty="0" smtClean="0">
                <a:latin typeface="Chalkboard"/>
                <a:cs typeface="Chalkboard"/>
              </a:rPr>
              <a:t>~Daughter, Wife, Mother</a:t>
            </a:r>
          </a:p>
          <a:p>
            <a:pPr algn="ctr"/>
            <a:r>
              <a:rPr lang="en-SG" sz="4000" dirty="0" smtClean="0">
                <a:latin typeface="Chalkboard"/>
                <a:cs typeface="Chalkboard"/>
              </a:rPr>
              <a:t>~26</a:t>
            </a:r>
            <a:r>
              <a:rPr lang="en-SG" sz="4000" baseline="30000" dirty="0" smtClean="0">
                <a:latin typeface="Chalkboard"/>
                <a:cs typeface="Chalkboard"/>
              </a:rPr>
              <a:t>th</a:t>
            </a:r>
            <a:r>
              <a:rPr lang="en-SG" sz="4000" dirty="0" smtClean="0">
                <a:latin typeface="Chalkboard"/>
                <a:cs typeface="Chalkboard"/>
              </a:rPr>
              <a:t> year at HH</a:t>
            </a:r>
          </a:p>
          <a:p>
            <a:pPr algn="ctr"/>
            <a:r>
              <a:rPr lang="en-SG" sz="4000" dirty="0" smtClean="0">
                <a:latin typeface="Chalkboard"/>
                <a:cs typeface="Chalkboard"/>
              </a:rPr>
              <a:t>~BA in Science &amp; Social Studies</a:t>
            </a:r>
            <a:endParaRPr lang="en-SG" sz="4000" dirty="0">
              <a:latin typeface="Chalkboard"/>
              <a:cs typeface="Chalkboard"/>
            </a:endParaRPr>
          </a:p>
        </p:txBody>
      </p:sp>
    </p:spTree>
    <p:extLst>
      <p:ext uri="{BB962C8B-B14F-4D97-AF65-F5344CB8AC3E}">
        <p14:creationId xmlns:p14="http://schemas.microsoft.com/office/powerpoint/2010/main" val="418948615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416320"/>
          </a:xfrm>
          <a:prstGeom prst="rect">
            <a:avLst/>
          </a:prstGeom>
          <a:noFill/>
        </p:spPr>
        <p:txBody>
          <a:bodyPr wrap="square" rtlCol="0">
            <a:spAutoFit/>
          </a:bodyPr>
          <a:lstStyle/>
          <a:p>
            <a:pPr marL="571500" indent="-571500" algn="ctr">
              <a:buFont typeface="Arial"/>
              <a:buChar char="•"/>
            </a:pPr>
            <a:r>
              <a:rPr lang="en-SG" sz="3600" dirty="0" smtClean="0">
                <a:latin typeface="Chalkboard"/>
                <a:cs typeface="Chalkboard"/>
              </a:rPr>
              <a:t>Binders-one 1 inch and one </a:t>
            </a:r>
          </a:p>
          <a:p>
            <a:pPr algn="ctr"/>
            <a:r>
              <a:rPr lang="en-SG" sz="3600" dirty="0" smtClean="0">
                <a:latin typeface="Chalkboard"/>
                <a:cs typeface="Chalkboard"/>
              </a:rPr>
              <a:t>1½ inch with front view pockets</a:t>
            </a:r>
          </a:p>
          <a:p>
            <a:pPr marL="571500" indent="-571500" algn="ctr">
              <a:buFont typeface="Arial"/>
              <a:buChar char="•"/>
            </a:pPr>
            <a:r>
              <a:rPr lang="en-SG" sz="3600" dirty="0" smtClean="0">
                <a:latin typeface="Chalkboard"/>
                <a:cs typeface="Chalkboard"/>
              </a:rPr>
              <a:t>10 dividers with pockets</a:t>
            </a:r>
          </a:p>
          <a:p>
            <a:pPr marL="571500" indent="-571500" algn="ctr">
              <a:buFont typeface="Arial"/>
              <a:buChar char="•"/>
            </a:pPr>
            <a:r>
              <a:rPr lang="en-SG" sz="3600" dirty="0" smtClean="0">
                <a:latin typeface="Chalkboard"/>
                <a:cs typeface="Chalkboard"/>
              </a:rPr>
              <a:t>One package of sheet protectors</a:t>
            </a:r>
          </a:p>
          <a:p>
            <a:pPr marL="571500" indent="-571500" algn="r">
              <a:buFont typeface="Arial"/>
              <a:buChar char="•"/>
            </a:pPr>
            <a:r>
              <a:rPr lang="en-SG" sz="3600" dirty="0" smtClean="0">
                <a:latin typeface="Chalkboard"/>
                <a:cs typeface="Chalkboard"/>
              </a:rPr>
              <a:t>Two 3-ring pencil pouches</a:t>
            </a:r>
            <a:endParaRPr lang="en-SG" sz="3600" dirty="0">
              <a:latin typeface="Chalkboard"/>
              <a:cs typeface="Chalkboard"/>
            </a:endParaRPr>
          </a:p>
        </p:txBody>
      </p:sp>
    </p:spTree>
    <p:extLst>
      <p:ext uri="{BB962C8B-B14F-4D97-AF65-F5344CB8AC3E}">
        <p14:creationId xmlns:p14="http://schemas.microsoft.com/office/powerpoint/2010/main" val="2744681617"/>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556792"/>
            <a:ext cx="7128792" cy="5078314"/>
          </a:xfrm>
          <a:prstGeom prst="rect">
            <a:avLst/>
          </a:prstGeom>
          <a:noFill/>
        </p:spPr>
        <p:txBody>
          <a:bodyPr wrap="square" rtlCol="0">
            <a:spAutoFit/>
          </a:bodyPr>
          <a:lstStyle/>
          <a:p>
            <a:pPr algn="ctr"/>
            <a:r>
              <a:rPr lang="en-SG" sz="2800" u="sng" dirty="0" smtClean="0">
                <a:latin typeface="Chalkboard"/>
                <a:cs typeface="Chalkboard"/>
              </a:rPr>
              <a:t>Suggested/Optional</a:t>
            </a:r>
          </a:p>
          <a:p>
            <a:pPr marL="571500" indent="-571500" algn="ctr">
              <a:buFont typeface="Arial"/>
              <a:buChar char="•"/>
            </a:pPr>
            <a:r>
              <a:rPr lang="en-SG" sz="2800" dirty="0" smtClean="0">
                <a:latin typeface="Chalkboard"/>
                <a:cs typeface="Chalkboard"/>
              </a:rPr>
              <a:t>Index cards</a:t>
            </a:r>
          </a:p>
          <a:p>
            <a:pPr marL="571500" indent="-571500" algn="ctr">
              <a:buFont typeface="Arial"/>
              <a:buChar char="•"/>
            </a:pPr>
            <a:r>
              <a:rPr lang="en-SG" sz="2800" dirty="0" smtClean="0">
                <a:latin typeface="Chalkboard"/>
                <a:cs typeface="Chalkboard"/>
              </a:rPr>
              <a:t>Tissues</a:t>
            </a:r>
          </a:p>
          <a:p>
            <a:pPr marL="571500" indent="-571500" algn="ctr">
              <a:buFont typeface="Arial"/>
              <a:buChar char="•"/>
            </a:pPr>
            <a:r>
              <a:rPr lang="en-SG" sz="2800" dirty="0" smtClean="0">
                <a:latin typeface="Chalkboard"/>
                <a:cs typeface="Chalkboard"/>
              </a:rPr>
              <a:t>Anti-bacterial cleaning wipes</a:t>
            </a:r>
          </a:p>
          <a:p>
            <a:pPr marL="571500" indent="-571500" algn="ctr">
              <a:buFont typeface="Arial"/>
              <a:buChar char="•"/>
            </a:pPr>
            <a:r>
              <a:rPr lang="en-SG" sz="2800" dirty="0" smtClean="0">
                <a:latin typeface="Chalkboard"/>
                <a:cs typeface="Chalkboard"/>
              </a:rPr>
              <a:t>Plastic forks/spoons</a:t>
            </a:r>
          </a:p>
          <a:p>
            <a:pPr marL="571500" indent="-571500" algn="ctr">
              <a:buFont typeface="Arial"/>
              <a:buChar char="•"/>
            </a:pPr>
            <a:r>
              <a:rPr lang="en-SG" sz="2800" dirty="0" smtClean="0">
                <a:latin typeface="Chalkboard"/>
                <a:cs typeface="Chalkboard"/>
              </a:rPr>
              <a:t>Pens</a:t>
            </a:r>
          </a:p>
          <a:p>
            <a:pPr marL="571500" indent="-571500" algn="ctr">
              <a:buFont typeface="Arial"/>
              <a:buChar char="•"/>
            </a:pPr>
            <a:r>
              <a:rPr lang="en-SG" sz="2800" dirty="0" smtClean="0">
                <a:latin typeface="Chalkboard"/>
                <a:cs typeface="Chalkboard"/>
              </a:rPr>
              <a:t>Zip-lock bags-all sizes</a:t>
            </a:r>
          </a:p>
          <a:p>
            <a:pPr marL="571500" indent="-571500" algn="ctr">
              <a:buFont typeface="Arial"/>
              <a:buChar char="•"/>
            </a:pPr>
            <a:r>
              <a:rPr lang="en-SG" sz="2800" dirty="0" smtClean="0">
                <a:latin typeface="Chalkboard"/>
                <a:cs typeface="Chalkboard"/>
              </a:rPr>
              <a:t>Band-aids</a:t>
            </a:r>
          </a:p>
          <a:p>
            <a:pPr marL="571500" indent="-571500" algn="ctr">
              <a:buFont typeface="Arial"/>
              <a:buChar char="•"/>
            </a:pPr>
            <a:r>
              <a:rPr lang="en-SG" sz="2800" dirty="0" smtClean="0">
                <a:latin typeface="Chalkboard"/>
                <a:cs typeface="Chalkboard"/>
              </a:rPr>
              <a:t>Colored pencils</a:t>
            </a:r>
          </a:p>
          <a:p>
            <a:pPr marL="571500" indent="-571500" algn="ctr">
              <a:buFont typeface="Arial"/>
              <a:buChar char="•"/>
            </a:pPr>
            <a:r>
              <a:rPr lang="en-SG" sz="2800" dirty="0">
                <a:latin typeface="Chalkboard"/>
                <a:cs typeface="Chalkboard"/>
              </a:rPr>
              <a:t>H</a:t>
            </a:r>
            <a:r>
              <a:rPr lang="en-SG" sz="2800" dirty="0" smtClean="0">
                <a:latin typeface="Chalkboard"/>
                <a:cs typeface="Chalkboard"/>
              </a:rPr>
              <a:t>ighlighters</a:t>
            </a:r>
          </a:p>
          <a:p>
            <a:pPr marL="571500" indent="-571500" algn="ctr">
              <a:buFont typeface="Arial"/>
              <a:buChar char="•"/>
            </a:pPr>
            <a:endParaRPr lang="en-SG" sz="3600" dirty="0">
              <a:latin typeface="KG Corner of the Sky" pitchFamily="2" charset="0"/>
            </a:endParaRPr>
          </a:p>
        </p:txBody>
      </p:sp>
    </p:spTree>
    <p:extLst>
      <p:ext uri="{BB962C8B-B14F-4D97-AF65-F5344CB8AC3E}">
        <p14:creationId xmlns:p14="http://schemas.microsoft.com/office/powerpoint/2010/main" val="3911607849"/>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556792"/>
            <a:ext cx="7128792" cy="4401205"/>
          </a:xfrm>
          <a:prstGeom prst="rect">
            <a:avLst/>
          </a:prstGeom>
          <a:noFill/>
        </p:spPr>
        <p:txBody>
          <a:bodyPr wrap="square" rtlCol="0">
            <a:spAutoFit/>
          </a:bodyPr>
          <a:lstStyle/>
          <a:p>
            <a:pPr algn="ctr"/>
            <a:r>
              <a:rPr lang="en-US" sz="2800" dirty="0" smtClean="0"/>
              <a:t>If you would like to send birthday treats for your child to share, PLEASE contact me at least </a:t>
            </a:r>
            <a:r>
              <a:rPr lang="en-US" sz="2800" u="sng" dirty="0" smtClean="0"/>
              <a:t>2 days</a:t>
            </a:r>
            <a:r>
              <a:rPr lang="en-US" sz="2800" dirty="0" smtClean="0"/>
              <a:t> in ADVANCE to arrange a time.  You also must provide all needed plates, cups, utensils, napkins, etc.  Thank you for understanding.  Unplanned birthday treats do not make your child feel special, especially when they have to be crammed into a full schedule and have   limited time to properly celebrate your child’s birthday.</a:t>
            </a:r>
            <a:endParaRPr lang="en-SG" sz="2800" dirty="0"/>
          </a:p>
        </p:txBody>
      </p:sp>
    </p:spTree>
    <p:extLst>
      <p:ext uri="{BB962C8B-B14F-4D97-AF65-F5344CB8AC3E}">
        <p14:creationId xmlns:p14="http://schemas.microsoft.com/office/powerpoint/2010/main" val="2968371735"/>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4031873"/>
          </a:xfrm>
          <a:prstGeom prst="rect">
            <a:avLst/>
          </a:prstGeom>
          <a:noFill/>
        </p:spPr>
        <p:txBody>
          <a:bodyPr wrap="square" rtlCol="0">
            <a:spAutoFit/>
          </a:bodyPr>
          <a:lstStyle/>
          <a:p>
            <a:pPr marL="571500" indent="-571500" algn="ctr">
              <a:buFont typeface="Arial"/>
              <a:buChar char="•"/>
            </a:pPr>
            <a:r>
              <a:rPr lang="en-US" sz="3200" dirty="0" smtClean="0">
                <a:latin typeface="Chalkboard"/>
                <a:cs typeface="Chalkboard"/>
              </a:rPr>
              <a:t>Fall Festival (instead of Halloween party)</a:t>
            </a:r>
          </a:p>
          <a:p>
            <a:pPr marL="571500" indent="-571500" algn="ctr">
              <a:buFont typeface="Arial"/>
              <a:buChar char="•"/>
            </a:pPr>
            <a:r>
              <a:rPr lang="en-US" sz="3200" dirty="0" smtClean="0">
                <a:latin typeface="Chalkboard"/>
                <a:cs typeface="Chalkboard"/>
              </a:rPr>
              <a:t>Christmas Party</a:t>
            </a:r>
          </a:p>
          <a:p>
            <a:pPr marL="571500" indent="-571500" algn="ctr">
              <a:buFont typeface="Arial"/>
              <a:buChar char="•"/>
            </a:pPr>
            <a:r>
              <a:rPr lang="en-US" sz="3200" dirty="0" smtClean="0">
                <a:latin typeface="Chalkboard"/>
                <a:cs typeface="Chalkboard"/>
              </a:rPr>
              <a:t>Valentine’s Roller-Skating Party</a:t>
            </a:r>
          </a:p>
          <a:p>
            <a:pPr marL="571500" indent="-571500" algn="ctr">
              <a:buFont typeface="Arial"/>
              <a:buChar char="•"/>
            </a:pPr>
            <a:r>
              <a:rPr lang="en-US" sz="3200" dirty="0" smtClean="0">
                <a:latin typeface="Chalkboard"/>
                <a:cs typeface="Chalkboard"/>
              </a:rPr>
              <a:t>Pi Day</a:t>
            </a:r>
          </a:p>
          <a:p>
            <a:pPr marL="571500" indent="-571500" algn="ctr">
              <a:buFont typeface="Arial"/>
              <a:buChar char="•"/>
            </a:pPr>
            <a:r>
              <a:rPr lang="en-US" sz="3200" dirty="0" smtClean="0">
                <a:latin typeface="Chalkboard"/>
                <a:cs typeface="Chalkboard"/>
              </a:rPr>
              <a:t>Carnival</a:t>
            </a:r>
          </a:p>
          <a:p>
            <a:pPr marL="571500" indent="-571500" algn="ctr">
              <a:buFont typeface="Arial"/>
              <a:buChar char="•"/>
            </a:pPr>
            <a:r>
              <a:rPr lang="en-US" sz="3200" dirty="0" smtClean="0">
                <a:latin typeface="Chalkboard"/>
                <a:cs typeface="Chalkboard"/>
              </a:rPr>
              <a:t>Field Day</a:t>
            </a:r>
          </a:p>
          <a:p>
            <a:pPr marL="571500" indent="-571500" algn="ctr">
              <a:buFont typeface="Arial"/>
              <a:buChar char="•"/>
            </a:pPr>
            <a:r>
              <a:rPr lang="en-US" sz="3200" dirty="0" smtClean="0">
                <a:latin typeface="Chalkboard"/>
                <a:cs typeface="Chalkboard"/>
              </a:rPr>
              <a:t>???</a:t>
            </a:r>
            <a:endParaRPr lang="en-SG" sz="3200" dirty="0">
              <a:latin typeface="Chalkboard"/>
              <a:cs typeface="Chalkboard"/>
            </a:endParaRPr>
          </a:p>
        </p:txBody>
      </p:sp>
    </p:spTree>
    <p:extLst>
      <p:ext uri="{BB962C8B-B14F-4D97-AF65-F5344CB8AC3E}">
        <p14:creationId xmlns:p14="http://schemas.microsoft.com/office/powerpoint/2010/main" val="4541238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2721114"/>
            <a:ext cx="7128792" cy="3170099"/>
          </a:xfrm>
          <a:prstGeom prst="rect">
            <a:avLst/>
          </a:prstGeom>
          <a:noFill/>
        </p:spPr>
        <p:txBody>
          <a:bodyPr wrap="square" rtlCol="0">
            <a:spAutoFit/>
          </a:bodyPr>
          <a:lstStyle/>
          <a:p>
            <a:pPr algn="ctr"/>
            <a:r>
              <a:rPr lang="en-US" sz="4000" dirty="0" smtClean="0"/>
              <a:t>If your child’s departure from school procedure will change on any given day, please write a note in his/her</a:t>
            </a:r>
          </a:p>
          <a:p>
            <a:pPr algn="ctr"/>
            <a:r>
              <a:rPr lang="en-US" sz="4000" dirty="0" smtClean="0"/>
              <a:t>planner.</a:t>
            </a:r>
            <a:endParaRPr lang="en-SG" sz="4000" dirty="0"/>
          </a:p>
        </p:txBody>
      </p:sp>
    </p:spTree>
    <p:extLst>
      <p:ext uri="{BB962C8B-B14F-4D97-AF65-F5344CB8AC3E}">
        <p14:creationId xmlns:p14="http://schemas.microsoft.com/office/powerpoint/2010/main" val="1626697271"/>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2554545"/>
          </a:xfrm>
          <a:prstGeom prst="rect">
            <a:avLst/>
          </a:prstGeom>
          <a:noFill/>
        </p:spPr>
        <p:txBody>
          <a:bodyPr wrap="square" rtlCol="0">
            <a:spAutoFit/>
          </a:bodyPr>
          <a:lstStyle/>
          <a:p>
            <a:pPr algn="ctr"/>
            <a:r>
              <a:rPr lang="en-US" sz="4000" dirty="0" smtClean="0"/>
              <a:t>Please sign-up on the Volunteer Sheet if you want to help during the school day, for special days, parties, and/or field trips.</a:t>
            </a:r>
            <a:endParaRPr lang="en-SG" sz="4000" dirty="0"/>
          </a:p>
        </p:txBody>
      </p:sp>
    </p:spTree>
    <p:extLst>
      <p:ext uri="{BB962C8B-B14F-4D97-AF65-F5344CB8AC3E}">
        <p14:creationId xmlns:p14="http://schemas.microsoft.com/office/powerpoint/2010/main" val="2357305887"/>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3648" y="2276872"/>
            <a:ext cx="6768752" cy="3785652"/>
          </a:xfrm>
          <a:prstGeom prst="rect">
            <a:avLst/>
          </a:prstGeom>
          <a:noFill/>
        </p:spPr>
        <p:txBody>
          <a:bodyPr wrap="square" rtlCol="0">
            <a:spAutoFit/>
          </a:bodyPr>
          <a:lstStyle/>
          <a:p>
            <a:pPr algn="ctr"/>
            <a:r>
              <a:rPr lang="en-US" sz="3200" b="1" u="sng" dirty="0" smtClean="0"/>
              <a:t>Best ways to stay informed:</a:t>
            </a:r>
          </a:p>
          <a:p>
            <a:pPr marL="571500" indent="-571500" algn="ctr">
              <a:buFont typeface="Arial"/>
              <a:buChar char="•"/>
            </a:pPr>
            <a:r>
              <a:rPr lang="en-US" sz="2800" dirty="0" smtClean="0"/>
              <a:t>Sign up for PowerSchool</a:t>
            </a:r>
          </a:p>
          <a:p>
            <a:pPr marL="571500" indent="-571500" algn="ctr">
              <a:buFont typeface="Arial"/>
              <a:buChar char="•"/>
            </a:pPr>
            <a:r>
              <a:rPr lang="en-US" sz="2800" dirty="0"/>
              <a:t>F</a:t>
            </a:r>
            <a:r>
              <a:rPr lang="en-US" sz="2800" dirty="0" smtClean="0"/>
              <a:t>riend request </a:t>
            </a:r>
            <a:r>
              <a:rPr lang="en-US" sz="2800" u="sng" dirty="0" smtClean="0"/>
              <a:t>Salowmander’s Classroom</a:t>
            </a:r>
            <a:r>
              <a:rPr lang="en-US" sz="2800" dirty="0" smtClean="0"/>
              <a:t> on Facebook</a:t>
            </a:r>
          </a:p>
          <a:p>
            <a:pPr marL="571500" indent="-571500" algn="ctr">
              <a:buFont typeface="Arial"/>
              <a:buChar char="•"/>
            </a:pPr>
            <a:r>
              <a:rPr lang="en-US" sz="2800" dirty="0" smtClean="0"/>
              <a:t>Check your child’s planner</a:t>
            </a:r>
          </a:p>
          <a:p>
            <a:pPr marL="571500" indent="-571500" algn="ctr">
              <a:buFont typeface="Arial"/>
              <a:buChar char="•"/>
            </a:pPr>
            <a:r>
              <a:rPr lang="en-US" sz="2800" dirty="0" smtClean="0"/>
              <a:t>Visit my webpage</a:t>
            </a:r>
          </a:p>
          <a:p>
            <a:pPr marL="571500" indent="-571500" algn="ctr">
              <a:buFont typeface="Arial"/>
              <a:buChar char="•"/>
            </a:pPr>
            <a:r>
              <a:rPr lang="en-US" sz="2800" dirty="0" smtClean="0"/>
              <a:t>Email-kathy.salow@hanoverhorton.org</a:t>
            </a:r>
          </a:p>
          <a:p>
            <a:pPr marL="571500" indent="-571500" algn="ctr">
              <a:buFont typeface="Arial"/>
              <a:buChar char="•"/>
            </a:pPr>
            <a:endParaRPr lang="en-SG" sz="4000" dirty="0">
              <a:latin typeface="KG Corner of the Sky" pitchFamily="2" charset="0"/>
            </a:endParaRPr>
          </a:p>
        </p:txBody>
      </p:sp>
    </p:spTree>
    <p:extLst>
      <p:ext uri="{BB962C8B-B14F-4D97-AF65-F5344CB8AC3E}">
        <p14:creationId xmlns:p14="http://schemas.microsoft.com/office/powerpoint/2010/main" val="281592869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1556792"/>
            <a:ext cx="7128792" cy="4401205"/>
          </a:xfrm>
          <a:prstGeom prst="rect">
            <a:avLst/>
          </a:prstGeom>
          <a:noFill/>
        </p:spPr>
        <p:txBody>
          <a:bodyPr wrap="square" rtlCol="0">
            <a:spAutoFit/>
          </a:bodyPr>
          <a:lstStyle/>
          <a:p>
            <a:pPr algn="ctr"/>
            <a:r>
              <a:rPr lang="en-US" sz="2800" dirty="0" smtClean="0">
                <a:latin typeface="Chalkboard"/>
                <a:cs typeface="Chalkboard"/>
              </a:rPr>
              <a:t>Wed, Aug, 23-First ½ day (End-12:15)</a:t>
            </a:r>
          </a:p>
          <a:p>
            <a:pPr algn="ctr"/>
            <a:r>
              <a:rPr lang="en-US" sz="2800" dirty="0" smtClean="0">
                <a:latin typeface="Chalkboard"/>
                <a:cs typeface="Chalkboard"/>
              </a:rPr>
              <a:t>Tues, Aug. 29-Team Building Camp</a:t>
            </a:r>
          </a:p>
          <a:p>
            <a:pPr algn="ctr"/>
            <a:r>
              <a:rPr lang="en-US" sz="2800" dirty="0" smtClean="0">
                <a:latin typeface="Chalkboard"/>
                <a:cs typeface="Chalkboard"/>
              </a:rPr>
              <a:t>Fri &amp; Mon, Sept. 1 &amp; 4-NO School</a:t>
            </a:r>
          </a:p>
          <a:p>
            <a:pPr algn="ctr"/>
            <a:r>
              <a:rPr lang="en-US" sz="2800" dirty="0" smtClean="0">
                <a:latin typeface="Chalkboard"/>
                <a:cs typeface="Chalkboard"/>
              </a:rPr>
              <a:t>Fri, Oct. 20-End of 1</a:t>
            </a:r>
            <a:r>
              <a:rPr lang="en-US" sz="2800" baseline="30000" dirty="0" smtClean="0">
                <a:latin typeface="Chalkboard"/>
                <a:cs typeface="Chalkboard"/>
              </a:rPr>
              <a:t>st</a:t>
            </a:r>
            <a:r>
              <a:rPr lang="en-US" sz="2800" dirty="0" smtClean="0">
                <a:latin typeface="Chalkboard"/>
                <a:cs typeface="Chalkboard"/>
              </a:rPr>
              <a:t> Quarter</a:t>
            </a:r>
          </a:p>
          <a:p>
            <a:pPr algn="ctr"/>
            <a:r>
              <a:rPr lang="en-US" sz="2800" dirty="0" smtClean="0">
                <a:latin typeface="Chalkboard"/>
                <a:cs typeface="Chalkboard"/>
              </a:rPr>
              <a:t>Fri, Oct. 27-Family Fall Festival</a:t>
            </a:r>
          </a:p>
          <a:p>
            <a:pPr algn="ctr"/>
            <a:r>
              <a:rPr lang="en-US" sz="2800" dirty="0" smtClean="0">
                <a:latin typeface="Chalkboard"/>
                <a:cs typeface="Chalkboard"/>
              </a:rPr>
              <a:t>Thurs &amp; Fri, Nov. 2 &amp; 3-Conferences</a:t>
            </a:r>
          </a:p>
          <a:p>
            <a:pPr algn="ctr"/>
            <a:r>
              <a:rPr lang="en-US" sz="2800" dirty="0" smtClean="0">
                <a:latin typeface="Chalkboard"/>
                <a:cs typeface="Chalkboard"/>
              </a:rPr>
              <a:t>Wed, Thurs, &amp; Fri, Nov.22, 23, &amp; 24-NO School</a:t>
            </a:r>
          </a:p>
          <a:p>
            <a:pPr algn="ctr"/>
            <a:r>
              <a:rPr lang="en-US" sz="2800" dirty="0" smtClean="0">
                <a:latin typeface="Chalkboard"/>
                <a:cs typeface="Chalkboard"/>
              </a:rPr>
              <a:t>Fri, Dec. 22-Half Day</a:t>
            </a:r>
          </a:p>
          <a:p>
            <a:pPr algn="ctr"/>
            <a:endParaRPr lang="en-SG" sz="2800" dirty="0">
              <a:latin typeface="KG Corner of the Sky" pitchFamily="2" charset="0"/>
            </a:endParaRPr>
          </a:p>
        </p:txBody>
      </p:sp>
    </p:spTree>
    <p:extLst>
      <p:ext uri="{BB962C8B-B14F-4D97-AF65-F5344CB8AC3E}">
        <p14:creationId xmlns:p14="http://schemas.microsoft.com/office/powerpoint/2010/main" val="64956904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043608" y="1628800"/>
            <a:ext cx="6912768" cy="4493538"/>
          </a:xfrm>
          <a:prstGeom prst="rect">
            <a:avLst/>
          </a:prstGeom>
          <a:noFill/>
        </p:spPr>
        <p:txBody>
          <a:bodyPr wrap="square" rtlCol="0">
            <a:spAutoFit/>
          </a:bodyPr>
          <a:lstStyle/>
          <a:p>
            <a:pPr algn="ctr"/>
            <a:r>
              <a:rPr lang="en-US" sz="2600" dirty="0" smtClean="0">
                <a:latin typeface="Calibri"/>
                <a:cs typeface="Calibri"/>
              </a:rPr>
              <a:t>The very best way to contact me if it’s </a:t>
            </a:r>
            <a:r>
              <a:rPr lang="en-US" sz="2600" u="sng" dirty="0" smtClean="0">
                <a:latin typeface="Calibri"/>
                <a:cs typeface="Calibri"/>
              </a:rPr>
              <a:t>not</a:t>
            </a:r>
            <a:r>
              <a:rPr lang="en-US" sz="2600" dirty="0" smtClean="0">
                <a:latin typeface="Calibri"/>
                <a:cs typeface="Calibri"/>
              </a:rPr>
              <a:t> urgent is by email:</a:t>
            </a:r>
          </a:p>
          <a:p>
            <a:pPr algn="ctr"/>
            <a:r>
              <a:rPr lang="en-US" sz="2600" dirty="0">
                <a:latin typeface="Calibri"/>
                <a:cs typeface="Calibri"/>
                <a:hlinkClick r:id="rId3"/>
              </a:rPr>
              <a:t>k</a:t>
            </a:r>
            <a:r>
              <a:rPr lang="en-US" sz="2600" dirty="0" smtClean="0">
                <a:latin typeface="Calibri"/>
                <a:cs typeface="Calibri"/>
                <a:hlinkClick r:id="rId3"/>
              </a:rPr>
              <a:t>athy.salow@hanoverhorton.org</a:t>
            </a:r>
            <a:endParaRPr lang="en-US" sz="2600" dirty="0" smtClean="0">
              <a:latin typeface="Calibri"/>
              <a:cs typeface="Calibri"/>
            </a:endParaRPr>
          </a:p>
          <a:p>
            <a:pPr algn="ctr"/>
            <a:r>
              <a:rPr lang="en-US" sz="2600" dirty="0" smtClean="0">
                <a:latin typeface="Calibri"/>
                <a:cs typeface="Calibri"/>
              </a:rPr>
              <a:t>For information that needs my attention immediately (emergencies, transportation changes, &amp; the like:</a:t>
            </a:r>
          </a:p>
          <a:p>
            <a:pPr algn="ctr"/>
            <a:r>
              <a:rPr lang="en-US" sz="2600" dirty="0" smtClean="0">
                <a:latin typeface="Calibri"/>
                <a:cs typeface="Calibri"/>
              </a:rPr>
              <a:t>Call the office at 517-563-0103 </a:t>
            </a:r>
          </a:p>
          <a:p>
            <a:pPr algn="r"/>
            <a:r>
              <a:rPr lang="en-US" sz="2600" dirty="0" smtClean="0">
                <a:latin typeface="Calibri"/>
                <a:cs typeface="Calibri"/>
              </a:rPr>
              <a:t>Do NOT leave a message on my phone for these.     I may not get them in time.  Tell the secretary &amp; she will make sure I get your </a:t>
            </a:r>
          </a:p>
          <a:p>
            <a:pPr algn="r"/>
            <a:r>
              <a:rPr lang="en-US" sz="2600" dirty="0">
                <a:latin typeface="Calibri"/>
                <a:cs typeface="Calibri"/>
              </a:rPr>
              <a:t>m</a:t>
            </a:r>
            <a:r>
              <a:rPr lang="en-US" sz="2600" dirty="0" smtClean="0">
                <a:latin typeface="Calibri"/>
                <a:cs typeface="Calibri"/>
              </a:rPr>
              <a:t>essage</a:t>
            </a:r>
            <a:r>
              <a:rPr lang="en-US" sz="2600" dirty="0" smtClean="0">
                <a:latin typeface="KG Corner of the Sky" pitchFamily="2" charset="0"/>
              </a:rPr>
              <a:t>.      </a:t>
            </a:r>
            <a:endParaRPr lang="en-SG" sz="2600" dirty="0">
              <a:latin typeface="KG Corner of the Sky" pitchFamily="2" charset="0"/>
            </a:endParaRPr>
          </a:p>
        </p:txBody>
      </p:sp>
    </p:spTree>
    <p:extLst>
      <p:ext uri="{BB962C8B-B14F-4D97-AF65-F5344CB8AC3E}">
        <p14:creationId xmlns:p14="http://schemas.microsoft.com/office/powerpoint/2010/main" val="1943582539"/>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 y="908720"/>
            <a:ext cx="9143999" cy="861774"/>
          </a:xfrm>
          <a:prstGeom prst="rect">
            <a:avLst/>
          </a:prstGeom>
          <a:noFill/>
        </p:spPr>
        <p:txBody>
          <a:bodyPr wrap="square" rtlCol="0">
            <a:spAutoFit/>
          </a:bodyPr>
          <a:lstStyle/>
          <a:p>
            <a:pPr algn="ctr"/>
            <a:r>
              <a:rPr lang="en-US" sz="5000" dirty="0" smtClean="0">
                <a:solidFill>
                  <a:srgbClr val="FE0002"/>
                </a:solidFill>
                <a:effectLst>
                  <a:outerShdw blurRad="63500" sx="102000" sy="102000" algn="ctr" rotWithShape="0">
                    <a:prstClr val="black">
                      <a:alpha val="40000"/>
                    </a:prstClr>
                  </a:outerShdw>
                </a:effectLst>
                <a:latin typeface="+mj-lt"/>
              </a:rPr>
              <a:t>Specials Times:</a:t>
            </a:r>
            <a:endParaRPr lang="en-SG" sz="5000" dirty="0">
              <a:solidFill>
                <a:srgbClr val="FE0002"/>
              </a:solidFill>
              <a:effectLst>
                <a:outerShdw blurRad="63500" sx="102000" sy="102000" algn="ctr" rotWithShape="0">
                  <a:prstClr val="black">
                    <a:alpha val="40000"/>
                  </a:prstClr>
                </a:outerShdw>
              </a:effectLst>
              <a:latin typeface="+mj-lt"/>
            </a:endParaRPr>
          </a:p>
        </p:txBody>
      </p:sp>
      <p:sp>
        <p:nvSpPr>
          <p:cNvPr id="5" name="TextBox 4"/>
          <p:cNvSpPr txBox="1"/>
          <p:nvPr/>
        </p:nvSpPr>
        <p:spPr>
          <a:xfrm>
            <a:off x="1043608" y="1700808"/>
            <a:ext cx="7128792" cy="4031873"/>
          </a:xfrm>
          <a:prstGeom prst="rect">
            <a:avLst/>
          </a:prstGeom>
          <a:noFill/>
        </p:spPr>
        <p:txBody>
          <a:bodyPr wrap="square" rtlCol="0">
            <a:spAutoFit/>
          </a:bodyPr>
          <a:lstStyle/>
          <a:p>
            <a:r>
              <a:rPr lang="en-SG" sz="3200" dirty="0" smtClean="0"/>
              <a:t>Mon.-STEAM @ 2:50-3:25</a:t>
            </a:r>
          </a:p>
          <a:p>
            <a:r>
              <a:rPr lang="en-SG" sz="3200" dirty="0" smtClean="0"/>
              <a:t>Tues.-Book Check-Out @ 2:30</a:t>
            </a:r>
          </a:p>
          <a:p>
            <a:r>
              <a:rPr lang="en-SG" sz="3200" dirty="0" smtClean="0"/>
              <a:t>               Library @ 2:50-3:25</a:t>
            </a:r>
          </a:p>
          <a:p>
            <a:r>
              <a:rPr lang="en-SG" sz="3200" dirty="0" smtClean="0"/>
              <a:t>Wed.-Gym @ 2:50-3:25 *We do NOT</a:t>
            </a:r>
          </a:p>
          <a:p>
            <a:r>
              <a:rPr lang="en-SG" sz="3200" dirty="0"/>
              <a:t> </a:t>
            </a:r>
            <a:r>
              <a:rPr lang="en-SG" sz="3200" dirty="0" smtClean="0"/>
              <a:t>  change clothes for gym, just shoes!</a:t>
            </a:r>
          </a:p>
          <a:p>
            <a:r>
              <a:rPr lang="en-SG" sz="3200" dirty="0"/>
              <a:t> </a:t>
            </a:r>
            <a:r>
              <a:rPr lang="en-SG" sz="3200" dirty="0" smtClean="0"/>
              <a:t>   Thurs.-Technology @ 1:35-2:10</a:t>
            </a:r>
          </a:p>
          <a:p>
            <a:r>
              <a:rPr lang="en-SG" sz="3200" dirty="0"/>
              <a:t> </a:t>
            </a:r>
            <a:r>
              <a:rPr lang="en-SG" sz="3200" dirty="0" smtClean="0"/>
              <a:t>               STEAM @ 2:50-3:25</a:t>
            </a:r>
          </a:p>
          <a:p>
            <a:r>
              <a:rPr lang="en-SG" sz="3200" dirty="0"/>
              <a:t> </a:t>
            </a:r>
            <a:r>
              <a:rPr lang="en-SG" sz="3200" dirty="0" smtClean="0"/>
              <a:t>       Fri.-Gym @ 1:35-2:10</a:t>
            </a:r>
            <a:endParaRPr lang="en-SG" sz="3200" dirty="0"/>
          </a:p>
        </p:txBody>
      </p:sp>
    </p:spTree>
    <p:extLst>
      <p:ext uri="{BB962C8B-B14F-4D97-AF65-F5344CB8AC3E}">
        <p14:creationId xmlns:p14="http://schemas.microsoft.com/office/powerpoint/2010/main" val="114958930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556792"/>
            <a:ext cx="7236804" cy="4247317"/>
          </a:xfrm>
          <a:prstGeom prst="rect">
            <a:avLst/>
          </a:prstGeom>
          <a:noFill/>
        </p:spPr>
        <p:txBody>
          <a:bodyPr wrap="square" rtlCol="0">
            <a:spAutoFit/>
          </a:bodyPr>
          <a:lstStyle/>
          <a:p>
            <a:pPr algn="ctr"/>
            <a:r>
              <a:rPr lang="en-SG" sz="3000" dirty="0" smtClean="0">
                <a:latin typeface="Chalkboard"/>
                <a:cs typeface="Chalkboard"/>
              </a:rPr>
              <a:t>8:45  School Day Begins</a:t>
            </a:r>
          </a:p>
          <a:p>
            <a:pPr algn="ctr"/>
            <a:r>
              <a:rPr lang="en-SG" sz="3000" dirty="0" smtClean="0">
                <a:latin typeface="Chalkboard"/>
                <a:cs typeface="Chalkboard"/>
              </a:rPr>
              <a:t>9:05  Rotations Start </a:t>
            </a:r>
          </a:p>
          <a:p>
            <a:pPr algn="ctr"/>
            <a:r>
              <a:rPr lang="en-SG" sz="3000" dirty="0" smtClean="0">
                <a:latin typeface="Chalkboard"/>
                <a:cs typeface="Chalkboard"/>
              </a:rPr>
              <a:t>(Science, Social Studies, Math)</a:t>
            </a:r>
          </a:p>
          <a:p>
            <a:pPr algn="ctr"/>
            <a:r>
              <a:rPr lang="en-SG" sz="3000" dirty="0" smtClean="0">
                <a:latin typeface="Chalkboard"/>
                <a:cs typeface="Chalkboard"/>
              </a:rPr>
              <a:t>12:25 Lunch &amp; Recess</a:t>
            </a:r>
          </a:p>
          <a:p>
            <a:pPr algn="ctr"/>
            <a:r>
              <a:rPr lang="en-SG" sz="3000" dirty="0" smtClean="0">
                <a:latin typeface="Chalkboard"/>
                <a:cs typeface="Chalkboard"/>
              </a:rPr>
              <a:t>Afternoon-ELA (Reading, Writing, Grammar, Spelling)</a:t>
            </a:r>
          </a:p>
          <a:p>
            <a:pPr algn="ctr"/>
            <a:r>
              <a:rPr lang="en-SG" sz="3000" dirty="0" smtClean="0">
                <a:latin typeface="Chalkboard"/>
                <a:cs typeface="Chalkboard"/>
              </a:rPr>
              <a:t>1:35 Thurs/Fri Specials</a:t>
            </a:r>
          </a:p>
          <a:p>
            <a:pPr algn="ctr"/>
            <a:r>
              <a:rPr lang="en-SG" sz="3000" dirty="0" smtClean="0">
                <a:latin typeface="Chalkboard"/>
                <a:cs typeface="Chalkboard"/>
              </a:rPr>
              <a:t>2:55 Mon-Thurs Specials</a:t>
            </a:r>
          </a:p>
          <a:p>
            <a:pPr algn="ctr"/>
            <a:r>
              <a:rPr lang="en-SG" sz="3000" dirty="0" smtClean="0">
                <a:latin typeface="Chalkboard"/>
                <a:cs typeface="Chalkboard"/>
              </a:rPr>
              <a:t>3:35 School dismisses</a:t>
            </a:r>
            <a:endParaRPr lang="en-SG" sz="3000" dirty="0">
              <a:latin typeface="Chalkboard"/>
              <a:cs typeface="Chalkboard"/>
            </a:endParaRPr>
          </a:p>
        </p:txBody>
      </p:sp>
    </p:spTree>
    <p:extLst>
      <p:ext uri="{BB962C8B-B14F-4D97-AF65-F5344CB8AC3E}">
        <p14:creationId xmlns:p14="http://schemas.microsoft.com/office/powerpoint/2010/main" val="213285337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908720"/>
            <a:ext cx="9143999" cy="861774"/>
          </a:xfrm>
          <a:prstGeom prst="rect">
            <a:avLst/>
          </a:prstGeom>
          <a:noFill/>
        </p:spPr>
        <p:txBody>
          <a:bodyPr wrap="square" rtlCol="0">
            <a:spAutoFit/>
          </a:bodyPr>
          <a:lstStyle/>
          <a:p>
            <a:pPr algn="ctr"/>
            <a:r>
              <a:rPr lang="en-US" sz="5000" b="1" dirty="0" smtClean="0">
                <a:solidFill>
                  <a:srgbClr val="FE0002"/>
                </a:solidFill>
                <a:effectLst>
                  <a:outerShdw blurRad="63500" sx="102000" sy="102000" algn="ctr" rotWithShape="0">
                    <a:prstClr val="black">
                      <a:alpha val="40000"/>
                    </a:prstClr>
                  </a:outerShdw>
                </a:effectLst>
                <a:latin typeface="Chalkboard"/>
                <a:cs typeface="Chalkboard"/>
              </a:rPr>
              <a:t>CLASS THEME</a:t>
            </a:r>
            <a:endParaRPr lang="en-SG" sz="5000" b="1" dirty="0">
              <a:solidFill>
                <a:srgbClr val="FE0002"/>
              </a:solidFill>
              <a:effectLst>
                <a:outerShdw blurRad="63500" sx="102000" sy="102000" algn="ctr" rotWithShape="0">
                  <a:prstClr val="black">
                    <a:alpha val="40000"/>
                  </a:prstClr>
                </a:outerShdw>
              </a:effectLst>
              <a:latin typeface="Chalkboard"/>
              <a:cs typeface="Chalkboard"/>
            </a:endParaRPr>
          </a:p>
        </p:txBody>
      </p:sp>
      <p:sp>
        <p:nvSpPr>
          <p:cNvPr id="3" name="TextBox 2"/>
          <p:cNvSpPr txBox="1"/>
          <p:nvPr/>
        </p:nvSpPr>
        <p:spPr>
          <a:xfrm>
            <a:off x="1007604" y="1916832"/>
            <a:ext cx="7128792" cy="3970318"/>
          </a:xfrm>
          <a:prstGeom prst="rect">
            <a:avLst/>
          </a:prstGeom>
          <a:noFill/>
        </p:spPr>
        <p:txBody>
          <a:bodyPr wrap="square" rtlCol="0">
            <a:spAutoFit/>
          </a:bodyPr>
          <a:lstStyle/>
          <a:p>
            <a:pPr algn="ctr"/>
            <a:r>
              <a:rPr lang="en-US" sz="4000" dirty="0" smtClean="0">
                <a:latin typeface="Chalkboard"/>
                <a:cs typeface="Chalkboard"/>
              </a:rPr>
              <a:t>The Wisdom of Dr. Seuss:</a:t>
            </a:r>
          </a:p>
          <a:p>
            <a:pPr algn="ctr"/>
            <a:r>
              <a:rPr lang="en-US" sz="4000" dirty="0" smtClean="0">
                <a:latin typeface="Chalkboard"/>
                <a:cs typeface="Chalkboard"/>
              </a:rPr>
              <a:t>Not Just for Little Kids</a:t>
            </a:r>
            <a:r>
              <a:rPr lang="is-IS" sz="4000" dirty="0" smtClean="0">
                <a:latin typeface="Chalkboard"/>
                <a:cs typeface="Chalkboard"/>
              </a:rPr>
              <a:t>…</a:t>
            </a:r>
          </a:p>
          <a:p>
            <a:pPr algn="ctr"/>
            <a:endParaRPr lang="is-IS" sz="3200" dirty="0" smtClean="0">
              <a:latin typeface="Chalkboard"/>
              <a:cs typeface="Chalkboard"/>
            </a:endParaRPr>
          </a:p>
          <a:p>
            <a:pPr algn="ctr"/>
            <a:r>
              <a:rPr lang="en-SG" sz="2800" dirty="0" smtClean="0">
                <a:latin typeface="Chalkboard"/>
                <a:cs typeface="Chalkboard"/>
              </a:rPr>
              <a:t>“You have BRAINS in your HEAD</a:t>
            </a:r>
          </a:p>
          <a:p>
            <a:pPr algn="ctr"/>
            <a:r>
              <a:rPr lang="en-SG" sz="2800" dirty="0" smtClean="0">
                <a:latin typeface="Chalkboard"/>
                <a:cs typeface="Chalkboard"/>
              </a:rPr>
              <a:t>You have FEET in your SHOES</a:t>
            </a:r>
          </a:p>
          <a:p>
            <a:pPr algn="ctr"/>
            <a:r>
              <a:rPr lang="en-SG" sz="2800" dirty="0" smtClean="0">
                <a:latin typeface="Chalkboard"/>
                <a:cs typeface="Chalkboard"/>
              </a:rPr>
              <a:t>You can steer YOURSELF</a:t>
            </a:r>
          </a:p>
          <a:p>
            <a:pPr algn="ctr"/>
            <a:r>
              <a:rPr lang="en-SG" sz="2800" dirty="0" smtClean="0">
                <a:latin typeface="Chalkboard"/>
                <a:cs typeface="Chalkboard"/>
              </a:rPr>
              <a:t>In any direction YOU choose!”</a:t>
            </a:r>
          </a:p>
          <a:p>
            <a:pPr algn="ctr"/>
            <a:r>
              <a:rPr lang="en-SG" sz="2800" dirty="0" smtClean="0">
                <a:latin typeface="Chalkboard"/>
                <a:cs typeface="Chalkboard"/>
              </a:rPr>
              <a:t>~Dr. Seuss</a:t>
            </a:r>
            <a:endParaRPr lang="en-SG" sz="2800" dirty="0">
              <a:latin typeface="Chalkboard"/>
              <a:cs typeface="Chalkboard"/>
            </a:endParaRPr>
          </a:p>
        </p:txBody>
      </p:sp>
    </p:spTree>
    <p:extLst>
      <p:ext uri="{BB962C8B-B14F-4D97-AF65-F5344CB8AC3E}">
        <p14:creationId xmlns:p14="http://schemas.microsoft.com/office/powerpoint/2010/main" val="1212266629"/>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908720"/>
            <a:ext cx="9143999" cy="861774"/>
          </a:xfrm>
          <a:prstGeom prst="rect">
            <a:avLst/>
          </a:prstGeom>
          <a:noFill/>
        </p:spPr>
        <p:txBody>
          <a:bodyPr wrap="square" rtlCol="0">
            <a:spAutoFit/>
          </a:bodyPr>
          <a:lstStyle/>
          <a:p>
            <a:pPr algn="ctr"/>
            <a:r>
              <a:rPr lang="en-US" sz="5000" b="1" dirty="0" smtClean="0">
                <a:solidFill>
                  <a:srgbClr val="FE0002"/>
                </a:solidFill>
                <a:effectLst>
                  <a:outerShdw blurRad="63500" sx="102000" sy="102000" algn="ctr" rotWithShape="0">
                    <a:prstClr val="black">
                      <a:alpha val="40000"/>
                    </a:prstClr>
                  </a:outerShdw>
                </a:effectLst>
                <a:latin typeface="Chalkboard"/>
                <a:cs typeface="Chalkboard"/>
              </a:rPr>
              <a:t>What It Means</a:t>
            </a:r>
            <a:r>
              <a:rPr lang="is-IS" sz="5000" b="1" dirty="0" smtClean="0">
                <a:solidFill>
                  <a:srgbClr val="FE0002"/>
                </a:solidFill>
                <a:effectLst>
                  <a:outerShdw blurRad="63500" sx="102000" sy="102000" algn="ctr" rotWithShape="0">
                    <a:prstClr val="black">
                      <a:alpha val="40000"/>
                    </a:prstClr>
                  </a:outerShdw>
                </a:effectLst>
                <a:latin typeface="Chalkboard"/>
                <a:cs typeface="Chalkboard"/>
              </a:rPr>
              <a:t>…</a:t>
            </a:r>
            <a:endParaRPr lang="en-SG" sz="5000" b="1" dirty="0">
              <a:solidFill>
                <a:srgbClr val="FE0002"/>
              </a:solidFill>
              <a:effectLst>
                <a:outerShdw blurRad="63500" sx="102000" sy="102000" algn="ctr" rotWithShape="0">
                  <a:prstClr val="black">
                    <a:alpha val="40000"/>
                  </a:prstClr>
                </a:outerShdw>
              </a:effectLst>
              <a:latin typeface="Chalkboard"/>
              <a:cs typeface="Chalkboard"/>
            </a:endParaRPr>
          </a:p>
        </p:txBody>
      </p:sp>
      <p:sp>
        <p:nvSpPr>
          <p:cNvPr id="3" name="TextBox 2"/>
          <p:cNvSpPr txBox="1"/>
          <p:nvPr/>
        </p:nvSpPr>
        <p:spPr>
          <a:xfrm>
            <a:off x="971600" y="1556792"/>
            <a:ext cx="7128792" cy="4678204"/>
          </a:xfrm>
          <a:prstGeom prst="rect">
            <a:avLst/>
          </a:prstGeom>
          <a:noFill/>
        </p:spPr>
        <p:txBody>
          <a:bodyPr wrap="square" rtlCol="0">
            <a:spAutoFit/>
          </a:bodyPr>
          <a:lstStyle/>
          <a:p>
            <a:pPr algn="ctr"/>
            <a:r>
              <a:rPr lang="en-US" sz="3000" dirty="0" smtClean="0"/>
              <a:t>To me, the previous quote means many things:</a:t>
            </a:r>
          </a:p>
          <a:p>
            <a:pPr marL="457200" indent="-457200" algn="ctr">
              <a:buFont typeface="Arial"/>
              <a:buChar char="•"/>
            </a:pPr>
            <a:r>
              <a:rPr lang="en-US" sz="3000" dirty="0" smtClean="0"/>
              <a:t>You can do amazing things!</a:t>
            </a:r>
          </a:p>
          <a:p>
            <a:pPr marL="457200" indent="-457200" algn="ctr">
              <a:buFont typeface="Arial"/>
              <a:buChar char="•"/>
            </a:pPr>
            <a:r>
              <a:rPr lang="en-US" sz="3000" dirty="0" smtClean="0"/>
              <a:t>You can do anything you set your mind to doing!</a:t>
            </a:r>
          </a:p>
          <a:p>
            <a:pPr marL="457200" indent="-457200" algn="r">
              <a:buFont typeface="Arial"/>
              <a:buChar char="•"/>
            </a:pPr>
            <a:r>
              <a:rPr lang="en-US" sz="2800" dirty="0" smtClean="0"/>
              <a:t>You control your own self-your dreams,</a:t>
            </a:r>
          </a:p>
          <a:p>
            <a:pPr algn="r"/>
            <a:r>
              <a:rPr lang="en-US" sz="2800" dirty="0" smtClean="0"/>
              <a:t> your destiny, your success, your life!</a:t>
            </a:r>
          </a:p>
          <a:p>
            <a:pPr marL="457200" indent="-457200" algn="r">
              <a:buFont typeface="Arial"/>
              <a:buChar char="•"/>
            </a:pPr>
            <a:r>
              <a:rPr lang="en-US" sz="2800" dirty="0" smtClean="0"/>
              <a:t>You can change the direction of your circumstances and life!</a:t>
            </a:r>
          </a:p>
          <a:p>
            <a:pPr algn="ctr"/>
            <a:endParaRPr lang="en-SG" sz="2800" dirty="0">
              <a:latin typeface="KG Corner of the Sky" pitchFamily="2" charset="0"/>
            </a:endParaRPr>
          </a:p>
        </p:txBody>
      </p:sp>
    </p:spTree>
    <p:extLst>
      <p:ext uri="{BB962C8B-B14F-4D97-AF65-F5344CB8AC3E}">
        <p14:creationId xmlns:p14="http://schemas.microsoft.com/office/powerpoint/2010/main" val="1621775181"/>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908720"/>
            <a:ext cx="9143999" cy="769441"/>
          </a:xfrm>
          <a:prstGeom prst="rect">
            <a:avLst/>
          </a:prstGeom>
          <a:noFill/>
        </p:spPr>
        <p:txBody>
          <a:bodyPr wrap="square" rtlCol="0">
            <a:spAutoFit/>
          </a:bodyPr>
          <a:lstStyle/>
          <a:p>
            <a:pPr algn="ctr"/>
            <a:r>
              <a:rPr lang="en-US" sz="4400" b="1" dirty="0" smtClean="0">
                <a:solidFill>
                  <a:srgbClr val="FE0002"/>
                </a:solidFill>
                <a:effectLst>
                  <a:outerShdw blurRad="63500" sx="102000" sy="102000" algn="ctr" rotWithShape="0">
                    <a:prstClr val="black">
                      <a:alpha val="40000"/>
                    </a:prstClr>
                  </a:outerShdw>
                </a:effectLst>
                <a:latin typeface="Chalkboard"/>
                <a:cs typeface="Chalkboard"/>
              </a:rPr>
              <a:t>“Oh, the Places You’ll Go!”</a:t>
            </a:r>
            <a:endParaRPr lang="en-SG" sz="4400" b="1" dirty="0">
              <a:solidFill>
                <a:srgbClr val="FE0002"/>
              </a:solidFill>
              <a:effectLst>
                <a:outerShdw blurRad="63500" sx="102000" sy="102000" algn="ctr" rotWithShape="0">
                  <a:prstClr val="black">
                    <a:alpha val="40000"/>
                  </a:prstClr>
                </a:outerShdw>
              </a:effectLst>
              <a:latin typeface="Chalkboard"/>
              <a:cs typeface="Chalkboard"/>
            </a:endParaRPr>
          </a:p>
        </p:txBody>
      </p:sp>
      <p:sp>
        <p:nvSpPr>
          <p:cNvPr id="3" name="TextBox 2"/>
          <p:cNvSpPr txBox="1"/>
          <p:nvPr/>
        </p:nvSpPr>
        <p:spPr>
          <a:xfrm>
            <a:off x="1043608" y="1556792"/>
            <a:ext cx="7128792" cy="4247317"/>
          </a:xfrm>
          <a:prstGeom prst="rect">
            <a:avLst/>
          </a:prstGeom>
          <a:noFill/>
        </p:spPr>
        <p:txBody>
          <a:bodyPr wrap="square" rtlCol="0">
            <a:spAutoFit/>
          </a:bodyPr>
          <a:lstStyle/>
          <a:p>
            <a:pPr algn="ctr"/>
            <a:r>
              <a:rPr lang="en-US" sz="3000" dirty="0" smtClean="0"/>
              <a:t>“Go Farther, Together.”  You’ve probably heard this and it’s true.  When we (teachers, students, parents, school, &amp; community) work together instead of separately or against each other, </a:t>
            </a:r>
            <a:r>
              <a:rPr lang="en-US" sz="3000" u="sng" dirty="0" smtClean="0"/>
              <a:t>everyone</a:t>
            </a:r>
            <a:r>
              <a:rPr lang="en-US" sz="3000" dirty="0" smtClean="0"/>
              <a:t>, especially the students, accomplishes more, learns more, succeeds faster,</a:t>
            </a:r>
          </a:p>
          <a:p>
            <a:pPr algn="ctr"/>
            <a:r>
              <a:rPr lang="en-US" sz="3000" dirty="0"/>
              <a:t>r</a:t>
            </a:r>
            <a:r>
              <a:rPr lang="en-US" sz="3000" dirty="0" smtClean="0"/>
              <a:t>eaches dreams, and sets themselves</a:t>
            </a:r>
          </a:p>
          <a:p>
            <a:pPr algn="ctr"/>
            <a:r>
              <a:rPr lang="en-US" sz="3000" dirty="0" smtClean="0"/>
              <a:t>in a positive direction.</a:t>
            </a:r>
            <a:endParaRPr lang="en-SG" sz="3000" dirty="0"/>
          </a:p>
        </p:txBody>
      </p:sp>
    </p:spTree>
    <p:extLst>
      <p:ext uri="{BB962C8B-B14F-4D97-AF65-F5344CB8AC3E}">
        <p14:creationId xmlns:p14="http://schemas.microsoft.com/office/powerpoint/2010/main" val="417385195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908720"/>
            <a:ext cx="9143999" cy="3262432"/>
          </a:xfrm>
          <a:prstGeom prst="rect">
            <a:avLst/>
          </a:prstGeom>
          <a:noFill/>
        </p:spPr>
        <p:txBody>
          <a:bodyPr wrap="square" rtlCol="0">
            <a:spAutoFit/>
          </a:bodyPr>
          <a:lstStyle/>
          <a:p>
            <a:pPr algn="ctr"/>
            <a:r>
              <a:rPr lang="en-US" sz="5000" b="1" dirty="0" smtClean="0">
                <a:solidFill>
                  <a:srgbClr val="FE0002"/>
                </a:solidFill>
                <a:effectLst>
                  <a:outerShdw blurRad="63500" sx="102000" sy="102000" algn="ctr" rotWithShape="0">
                    <a:prstClr val="black">
                      <a:alpha val="40000"/>
                    </a:prstClr>
                  </a:outerShdw>
                </a:effectLst>
                <a:latin typeface="Chalkboard"/>
                <a:cs typeface="Chalkboard"/>
              </a:rPr>
              <a:t>“And will you SUCEED?</a:t>
            </a:r>
          </a:p>
          <a:p>
            <a:pPr algn="ctr"/>
            <a:r>
              <a:rPr lang="en-US" sz="5000" b="1" dirty="0" smtClean="0">
                <a:solidFill>
                  <a:srgbClr val="FE0002"/>
                </a:solidFill>
                <a:effectLst>
                  <a:outerShdw blurRad="63500" sx="102000" sy="102000" algn="ctr" rotWithShape="0">
                    <a:prstClr val="black">
                      <a:alpha val="40000"/>
                    </a:prstClr>
                  </a:outerShdw>
                </a:effectLst>
                <a:latin typeface="Chalkboard"/>
                <a:cs typeface="Chalkboard"/>
              </a:rPr>
              <a:t>YES! You will, indeed!</a:t>
            </a:r>
          </a:p>
          <a:p>
            <a:pPr algn="ctr"/>
            <a:r>
              <a:rPr lang="en-US" sz="2800" b="1" dirty="0" smtClean="0">
                <a:solidFill>
                  <a:srgbClr val="FE0002"/>
                </a:solidFill>
                <a:effectLst>
                  <a:outerShdw blurRad="63500" sx="102000" sy="102000" algn="ctr" rotWithShape="0">
                    <a:prstClr val="black">
                      <a:alpha val="40000"/>
                    </a:prstClr>
                  </a:outerShdw>
                </a:effectLst>
                <a:latin typeface="Chalkboard"/>
                <a:cs typeface="Chalkboard"/>
              </a:rPr>
              <a:t>(98 ¾ percent guaranteed!)</a:t>
            </a:r>
          </a:p>
          <a:p>
            <a:pPr algn="ctr"/>
            <a:r>
              <a:rPr lang="en-US" sz="2800" b="1" dirty="0" smtClean="0">
                <a:solidFill>
                  <a:srgbClr val="FE0002"/>
                </a:solidFill>
                <a:effectLst>
                  <a:outerShdw blurRad="63500" sx="102000" sy="102000" algn="ctr" rotWithShape="0">
                    <a:prstClr val="black">
                      <a:alpha val="40000"/>
                    </a:prstClr>
                  </a:outerShdw>
                </a:effectLst>
                <a:latin typeface="Chalkboard"/>
                <a:cs typeface="Chalkboard"/>
              </a:rPr>
              <a:t>~Dr. Seuss</a:t>
            </a:r>
          </a:p>
          <a:p>
            <a:pPr algn="ctr"/>
            <a:endParaRPr lang="en-SG" sz="5000" dirty="0">
              <a:solidFill>
                <a:srgbClr val="FE0002"/>
              </a:solidFill>
              <a:effectLst>
                <a:outerShdw blurRad="63500" sx="102000" sy="102000" algn="ctr" rotWithShape="0">
                  <a:prstClr val="black">
                    <a:alpha val="40000"/>
                  </a:prstClr>
                </a:outerShdw>
              </a:effectLst>
              <a:latin typeface="lucy" pitchFamily="34" charset="0"/>
            </a:endParaRPr>
          </a:p>
        </p:txBody>
      </p:sp>
      <p:sp>
        <p:nvSpPr>
          <p:cNvPr id="3" name="TextBox 2"/>
          <p:cNvSpPr txBox="1"/>
          <p:nvPr/>
        </p:nvSpPr>
        <p:spPr>
          <a:xfrm>
            <a:off x="971600" y="3284984"/>
            <a:ext cx="7128792" cy="2062103"/>
          </a:xfrm>
          <a:prstGeom prst="rect">
            <a:avLst/>
          </a:prstGeom>
          <a:noFill/>
        </p:spPr>
        <p:txBody>
          <a:bodyPr wrap="square" rtlCol="0">
            <a:spAutoFit/>
          </a:bodyPr>
          <a:lstStyle/>
          <a:p>
            <a:pPr algn="ctr"/>
            <a:r>
              <a:rPr lang="en-US" sz="3200" dirty="0" smtClean="0">
                <a:latin typeface="Chalkboard"/>
                <a:cs typeface="Chalkboard"/>
              </a:rPr>
              <a:t>I believe all kids who have a willingness to work and a positive outlook will achieve growth &amp; success.</a:t>
            </a:r>
            <a:endParaRPr lang="en-SG" sz="3200" dirty="0">
              <a:latin typeface="Chalkboard"/>
              <a:cs typeface="Chalkboard"/>
            </a:endParaRPr>
          </a:p>
        </p:txBody>
      </p:sp>
    </p:spTree>
    <p:extLst>
      <p:ext uri="{BB962C8B-B14F-4D97-AF65-F5344CB8AC3E}">
        <p14:creationId xmlns:p14="http://schemas.microsoft.com/office/powerpoint/2010/main" val="1540483457"/>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412776"/>
            <a:ext cx="7128792" cy="923330"/>
          </a:xfrm>
          <a:prstGeom prst="rect">
            <a:avLst/>
          </a:prstGeom>
          <a:noFill/>
        </p:spPr>
        <p:txBody>
          <a:bodyPr wrap="square" rtlCol="0">
            <a:spAutoFit/>
          </a:bodyPr>
          <a:lstStyle/>
          <a:p>
            <a:pPr algn="ctr"/>
            <a:r>
              <a:rPr lang="en-US" sz="5400" b="1" dirty="0" smtClean="0">
                <a:ln>
                  <a:solidFill>
                    <a:schemeClr val="tx1"/>
                  </a:solidFill>
                </a:ln>
                <a:solidFill>
                  <a:srgbClr val="FE0002"/>
                </a:solidFill>
                <a:effectLst>
                  <a:outerShdw blurRad="63500" sx="102000" sy="102000" algn="ctr" rotWithShape="0">
                    <a:prstClr val="black">
                      <a:alpha val="40000"/>
                    </a:prstClr>
                  </a:outerShdw>
                </a:effectLst>
                <a:latin typeface="Chalkboard"/>
                <a:cs typeface="Chalkboard"/>
              </a:rPr>
              <a:t>Contact Info:</a:t>
            </a:r>
            <a:endParaRPr lang="en-SG" sz="5400" b="1" dirty="0">
              <a:ln>
                <a:solidFill>
                  <a:schemeClr val="tx1"/>
                </a:solidFill>
              </a:ln>
              <a:solidFill>
                <a:srgbClr val="009ED5"/>
              </a:solidFill>
              <a:effectLst>
                <a:outerShdw blurRad="63500" sx="102000" sy="102000" algn="ctr" rotWithShape="0">
                  <a:prstClr val="black">
                    <a:alpha val="40000"/>
                  </a:prstClr>
                </a:outerShdw>
              </a:effectLst>
              <a:latin typeface="Chalkboard"/>
              <a:cs typeface="Chalkboard"/>
            </a:endParaRPr>
          </a:p>
        </p:txBody>
      </p:sp>
      <p:sp>
        <p:nvSpPr>
          <p:cNvPr id="3" name="TextBox 2"/>
          <p:cNvSpPr txBox="1"/>
          <p:nvPr/>
        </p:nvSpPr>
        <p:spPr>
          <a:xfrm>
            <a:off x="1043608" y="1916832"/>
            <a:ext cx="7056784" cy="5047536"/>
          </a:xfrm>
          <a:prstGeom prst="rect">
            <a:avLst/>
          </a:prstGeom>
          <a:noFill/>
        </p:spPr>
        <p:txBody>
          <a:bodyPr wrap="square" rtlCol="0">
            <a:spAutoFit/>
          </a:bodyPr>
          <a:lstStyle/>
          <a:p>
            <a:r>
              <a:rPr lang="en-US" sz="3200" dirty="0" smtClean="0">
                <a:latin typeface="Chalkboard"/>
                <a:cs typeface="Chalkboard"/>
              </a:rPr>
              <a:t>Email: </a:t>
            </a:r>
            <a:r>
              <a:rPr lang="en-US" sz="3200" dirty="0" smtClean="0">
                <a:latin typeface="Chalkboard"/>
                <a:cs typeface="Chalkboard"/>
                <a:hlinkClick r:id="rId3"/>
              </a:rPr>
              <a:t>kathy.salow@hanoverhorton.org</a:t>
            </a:r>
            <a:endParaRPr lang="en-US" sz="3200" dirty="0" smtClean="0">
              <a:latin typeface="Chalkboard"/>
              <a:cs typeface="Chalkboard"/>
            </a:endParaRPr>
          </a:p>
          <a:p>
            <a:r>
              <a:rPr lang="en-US" sz="3200" dirty="0" smtClean="0">
                <a:latin typeface="Chalkboard"/>
                <a:cs typeface="Chalkboard"/>
              </a:rPr>
              <a:t>Phone:  517-563-0103</a:t>
            </a:r>
          </a:p>
          <a:p>
            <a:r>
              <a:rPr lang="en-US" sz="3200" dirty="0" smtClean="0">
                <a:latin typeface="Chalkboard"/>
                <a:cs typeface="Chalkboard"/>
              </a:rPr>
              <a:t>Website: </a:t>
            </a:r>
            <a:r>
              <a:rPr lang="en-US" sz="3200" dirty="0" smtClean="0">
                <a:latin typeface="Chalkboard"/>
                <a:cs typeface="Chalkboard"/>
                <a:hlinkClick r:id="rId4"/>
              </a:rPr>
              <a:t>salowmanders.weebly.com</a:t>
            </a:r>
            <a:endParaRPr lang="en-US" sz="3200" dirty="0" smtClean="0">
              <a:latin typeface="Chalkboard"/>
              <a:cs typeface="Chalkboard"/>
            </a:endParaRPr>
          </a:p>
          <a:p>
            <a:r>
              <a:rPr lang="en-US" sz="3200" dirty="0" smtClean="0">
                <a:latin typeface="Chalkboard"/>
                <a:cs typeface="Chalkboard"/>
              </a:rPr>
              <a:t>Facebook: Salowmander’s Classroom</a:t>
            </a:r>
          </a:p>
          <a:p>
            <a:r>
              <a:rPr lang="en-US" sz="3000" dirty="0" smtClean="0">
                <a:latin typeface="Chalkboard"/>
                <a:cs typeface="Chalkboard"/>
              </a:rPr>
              <a:t>Instagram:  salowmanders_classroom</a:t>
            </a:r>
          </a:p>
          <a:p>
            <a:r>
              <a:rPr lang="en-US" sz="3000" dirty="0" smtClean="0">
                <a:latin typeface="Chalkboard"/>
                <a:cs typeface="Chalkboard"/>
              </a:rPr>
              <a:t>Twitter: Salowmander’s Class</a:t>
            </a:r>
          </a:p>
          <a:p>
            <a:endParaRPr lang="en-US" sz="3000" dirty="0" smtClean="0">
              <a:latin typeface="KG Corner of the Sky" pitchFamily="2" charset="0"/>
            </a:endParaRPr>
          </a:p>
          <a:p>
            <a:endParaRPr lang="en-US" sz="3200" dirty="0" smtClean="0">
              <a:latin typeface="KG Corner of the Sky" pitchFamily="2" charset="0"/>
            </a:endParaRPr>
          </a:p>
          <a:p>
            <a:endParaRPr lang="en-SG" sz="4000" dirty="0">
              <a:latin typeface="KG Corner of the Sky" pitchFamily="2" charset="0"/>
            </a:endParaRPr>
          </a:p>
        </p:txBody>
      </p:sp>
    </p:spTree>
    <p:extLst>
      <p:ext uri="{BB962C8B-B14F-4D97-AF65-F5344CB8AC3E}">
        <p14:creationId xmlns:p14="http://schemas.microsoft.com/office/powerpoint/2010/main" val="3635176040"/>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9592" y="1484784"/>
            <a:ext cx="7236804" cy="4401205"/>
          </a:xfrm>
          <a:prstGeom prst="rect">
            <a:avLst/>
          </a:prstGeom>
          <a:noFill/>
        </p:spPr>
        <p:txBody>
          <a:bodyPr wrap="square" rtlCol="0">
            <a:spAutoFit/>
          </a:bodyPr>
          <a:lstStyle/>
          <a:p>
            <a:pPr algn="ctr"/>
            <a:r>
              <a:rPr lang="en-SG" sz="4000" dirty="0" smtClean="0">
                <a:latin typeface="Chalkboard"/>
                <a:cs typeface="Chalkboard"/>
              </a:rPr>
              <a:t>~Be the Best YOU can Be!</a:t>
            </a:r>
          </a:p>
          <a:p>
            <a:pPr algn="ctr"/>
            <a:r>
              <a:rPr lang="en-SG" sz="4000" dirty="0" smtClean="0">
                <a:latin typeface="Chalkboard"/>
                <a:cs typeface="Chalkboard"/>
              </a:rPr>
              <a:t>~Give 100%, </a:t>
            </a:r>
          </a:p>
          <a:p>
            <a:pPr algn="ctr"/>
            <a:r>
              <a:rPr lang="en-SG" sz="4000" dirty="0" smtClean="0">
                <a:latin typeface="Chalkboard"/>
                <a:cs typeface="Chalkboard"/>
              </a:rPr>
              <a:t>100% of the time!</a:t>
            </a:r>
          </a:p>
          <a:p>
            <a:pPr algn="ctr"/>
            <a:r>
              <a:rPr lang="en-SG" sz="4000" dirty="0" smtClean="0">
                <a:latin typeface="Chalkboard"/>
                <a:cs typeface="Chalkboard"/>
              </a:rPr>
              <a:t>~Follow the Golden Rule</a:t>
            </a:r>
          </a:p>
          <a:p>
            <a:pPr algn="ctr"/>
            <a:r>
              <a:rPr lang="en-SG" sz="4000" dirty="0" smtClean="0">
                <a:latin typeface="Chalkboard"/>
                <a:cs typeface="Chalkboard"/>
              </a:rPr>
              <a:t>~Be Kind Always</a:t>
            </a:r>
          </a:p>
          <a:p>
            <a:pPr algn="ctr"/>
            <a:r>
              <a:rPr lang="en-SG" sz="4000" dirty="0" smtClean="0">
                <a:latin typeface="Chalkboard"/>
                <a:cs typeface="Chalkboard"/>
              </a:rPr>
              <a:t>~Be Respectful</a:t>
            </a:r>
          </a:p>
          <a:p>
            <a:pPr algn="ctr"/>
            <a:r>
              <a:rPr lang="en-SG" sz="4000" dirty="0" smtClean="0">
                <a:latin typeface="Chalkboard"/>
                <a:cs typeface="Chalkboard"/>
              </a:rPr>
              <a:t>~Be Responsible</a:t>
            </a:r>
            <a:endParaRPr lang="en-SG" sz="4000" dirty="0">
              <a:latin typeface="Chalkboard"/>
              <a:cs typeface="Chalkboard"/>
            </a:endParaRPr>
          </a:p>
        </p:txBody>
      </p:sp>
    </p:spTree>
    <p:extLst>
      <p:ext uri="{BB962C8B-B14F-4D97-AF65-F5344CB8AC3E}">
        <p14:creationId xmlns:p14="http://schemas.microsoft.com/office/powerpoint/2010/main" val="2345712340"/>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4585871"/>
          </a:xfrm>
          <a:prstGeom prst="rect">
            <a:avLst/>
          </a:prstGeom>
          <a:noFill/>
        </p:spPr>
        <p:txBody>
          <a:bodyPr wrap="square" rtlCol="0">
            <a:spAutoFit/>
          </a:bodyPr>
          <a:lstStyle/>
          <a:p>
            <a:pPr algn="ctr"/>
            <a:r>
              <a:rPr lang="en-SG" sz="3600" dirty="0" smtClean="0">
                <a:latin typeface="Chalkboard"/>
                <a:cs typeface="Chalkboard"/>
              </a:rPr>
              <a:t>~Listen while others are talking.</a:t>
            </a:r>
          </a:p>
          <a:p>
            <a:pPr algn="ctr"/>
            <a:r>
              <a:rPr lang="en-SG" sz="3600" dirty="0" smtClean="0">
                <a:latin typeface="Chalkboard"/>
                <a:cs typeface="Chalkboard"/>
              </a:rPr>
              <a:t>~Follow directions quickly.</a:t>
            </a:r>
          </a:p>
          <a:p>
            <a:pPr algn="ctr"/>
            <a:r>
              <a:rPr lang="en-SG" sz="3600" dirty="0" smtClean="0">
                <a:latin typeface="Chalkboard"/>
                <a:cs typeface="Chalkboard"/>
              </a:rPr>
              <a:t>~Raise your hand to speak.</a:t>
            </a:r>
          </a:p>
          <a:p>
            <a:pPr algn="ctr"/>
            <a:r>
              <a:rPr lang="en-SG" sz="3600" dirty="0" smtClean="0">
                <a:latin typeface="Chalkboard"/>
                <a:cs typeface="Chalkboard"/>
              </a:rPr>
              <a:t>~Respect yourself, others, and your school.</a:t>
            </a:r>
          </a:p>
          <a:p>
            <a:pPr algn="ctr"/>
            <a:r>
              <a:rPr lang="en-SG" sz="3600" dirty="0" smtClean="0">
                <a:latin typeface="Chalkboard"/>
                <a:cs typeface="Chalkboard"/>
              </a:rPr>
              <a:t>~Be safe, be kind, be honest.</a:t>
            </a:r>
          </a:p>
          <a:p>
            <a:pPr algn="ctr"/>
            <a:r>
              <a:rPr lang="en-SG" sz="3600" dirty="0" smtClean="0">
                <a:latin typeface="Chalkboard"/>
                <a:cs typeface="Chalkboard"/>
              </a:rPr>
              <a:t>~Always do your best.</a:t>
            </a:r>
          </a:p>
          <a:p>
            <a:pPr algn="ctr"/>
            <a:endParaRPr lang="en-SG" sz="4000" dirty="0">
              <a:latin typeface="KG Corner of the Sky" pitchFamily="2" charset="0"/>
            </a:endParaRPr>
          </a:p>
        </p:txBody>
      </p:sp>
    </p:spTree>
    <p:extLst>
      <p:ext uri="{BB962C8B-B14F-4D97-AF65-F5344CB8AC3E}">
        <p14:creationId xmlns:p14="http://schemas.microsoft.com/office/powerpoint/2010/main" val="2195799653"/>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772816"/>
            <a:ext cx="7128792" cy="4031873"/>
          </a:xfrm>
          <a:prstGeom prst="rect">
            <a:avLst/>
          </a:prstGeom>
          <a:noFill/>
        </p:spPr>
        <p:txBody>
          <a:bodyPr wrap="square" rtlCol="0">
            <a:spAutoFit/>
          </a:bodyPr>
          <a:lstStyle/>
          <a:p>
            <a:pPr algn="ctr"/>
            <a:r>
              <a:rPr lang="en-SG" sz="3600" dirty="0" smtClean="0"/>
              <a:t>~Get off the bus quickly.</a:t>
            </a:r>
          </a:p>
          <a:p>
            <a:pPr algn="ctr"/>
            <a:r>
              <a:rPr lang="en-SG" sz="3600" dirty="0" smtClean="0"/>
              <a:t>~Put coat &amp; backpack in the cafe’.</a:t>
            </a:r>
          </a:p>
          <a:p>
            <a:pPr algn="ctr"/>
            <a:r>
              <a:rPr lang="en-SG" sz="3600" dirty="0" smtClean="0"/>
              <a:t>~Wait patiently &amp; quietly in line.</a:t>
            </a:r>
          </a:p>
          <a:p>
            <a:pPr algn="ctr"/>
            <a:r>
              <a:rPr lang="en-SG" sz="3600" dirty="0" smtClean="0"/>
              <a:t>~Eat in café or bring food to classroom.</a:t>
            </a:r>
          </a:p>
          <a:p>
            <a:pPr algn="ctr"/>
            <a:r>
              <a:rPr lang="en-SG" sz="3600" dirty="0" smtClean="0"/>
              <a:t>      ~Dispose of crumbs &amp; tray.</a:t>
            </a:r>
          </a:p>
          <a:p>
            <a:pPr algn="ctr"/>
            <a:endParaRPr lang="en-SG" sz="4000" dirty="0" smtClean="0">
              <a:latin typeface="KG Corner of the Sky" pitchFamily="2" charset="0"/>
            </a:endParaRPr>
          </a:p>
        </p:txBody>
      </p:sp>
    </p:spTree>
    <p:extLst>
      <p:ext uri="{BB962C8B-B14F-4D97-AF65-F5344CB8AC3E}">
        <p14:creationId xmlns:p14="http://schemas.microsoft.com/office/powerpoint/2010/main" val="1322044525"/>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1556792"/>
            <a:ext cx="7128792" cy="4401205"/>
          </a:xfrm>
          <a:prstGeom prst="rect">
            <a:avLst/>
          </a:prstGeom>
          <a:noFill/>
        </p:spPr>
        <p:txBody>
          <a:bodyPr wrap="square" rtlCol="0">
            <a:spAutoFit/>
          </a:bodyPr>
          <a:lstStyle/>
          <a:p>
            <a:pPr algn="ctr"/>
            <a:r>
              <a:rPr lang="en-SG" sz="4000" dirty="0" smtClean="0"/>
              <a:t>When dismissed for lunch:</a:t>
            </a:r>
          </a:p>
          <a:p>
            <a:pPr algn="ctr"/>
            <a:r>
              <a:rPr lang="en-SG" sz="4000" dirty="0"/>
              <a:t>H</a:t>
            </a:r>
            <a:r>
              <a:rPr lang="en-SG" sz="4000" dirty="0" smtClean="0"/>
              <a:t>ot lunch</a:t>
            </a:r>
            <a:r>
              <a:rPr lang="en-SG" sz="4000" dirty="0"/>
              <a:t>-</a:t>
            </a:r>
            <a:r>
              <a:rPr lang="en-SG" sz="4000" dirty="0" smtClean="0"/>
              <a:t>get your lunch card &amp; line up in classroom.</a:t>
            </a:r>
          </a:p>
          <a:p>
            <a:pPr algn="ctr"/>
            <a:r>
              <a:rPr lang="en-SG" sz="4000" dirty="0"/>
              <a:t>C</a:t>
            </a:r>
            <a:r>
              <a:rPr lang="en-SG" sz="4000" dirty="0" smtClean="0"/>
              <a:t>old lunch</a:t>
            </a:r>
            <a:r>
              <a:rPr lang="en-SG" sz="4000" dirty="0"/>
              <a:t>-</a:t>
            </a:r>
            <a:r>
              <a:rPr lang="en-SG" sz="4000" dirty="0" smtClean="0"/>
              <a:t>get your lunch &amp; line up along the wall.</a:t>
            </a:r>
          </a:p>
          <a:p>
            <a:pPr algn="ctr"/>
            <a:r>
              <a:rPr lang="en-SG" sz="4000" dirty="0" smtClean="0"/>
              <a:t>Walk down the hall</a:t>
            </a:r>
          </a:p>
          <a:p>
            <a:pPr algn="ctr"/>
            <a:r>
              <a:rPr lang="en-SG" sz="4000" dirty="0"/>
              <a:t>q</a:t>
            </a:r>
            <a:r>
              <a:rPr lang="en-SG" sz="4000" dirty="0" smtClean="0"/>
              <a:t>uietly &amp; quickly.</a:t>
            </a:r>
            <a:endParaRPr lang="en-SG" sz="4000" dirty="0"/>
          </a:p>
        </p:txBody>
      </p:sp>
    </p:spTree>
    <p:extLst>
      <p:ext uri="{BB962C8B-B14F-4D97-AF65-F5344CB8AC3E}">
        <p14:creationId xmlns:p14="http://schemas.microsoft.com/office/powerpoint/2010/main" val="15893668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970318"/>
          </a:xfrm>
          <a:prstGeom prst="rect">
            <a:avLst/>
          </a:prstGeom>
          <a:noFill/>
        </p:spPr>
        <p:txBody>
          <a:bodyPr wrap="square" rtlCol="0">
            <a:spAutoFit/>
          </a:bodyPr>
          <a:lstStyle/>
          <a:p>
            <a:pPr algn="ctr"/>
            <a:r>
              <a:rPr lang="en-US" sz="3600" dirty="0" smtClean="0"/>
              <a:t>Any assignment not completed during the school day is to be finished at home and returned the following day.  If assignment is </a:t>
            </a:r>
          </a:p>
          <a:p>
            <a:pPr algn="ctr"/>
            <a:r>
              <a:rPr lang="en-US" sz="3600" dirty="0" smtClean="0"/>
              <a:t>not completed,</a:t>
            </a:r>
          </a:p>
          <a:p>
            <a:pPr algn="ctr"/>
            <a:r>
              <a:rPr lang="en-US" sz="3600" dirty="0" smtClean="0"/>
              <a:t>    it will need to be finished</a:t>
            </a:r>
          </a:p>
          <a:p>
            <a:pPr algn="ctr"/>
            <a:r>
              <a:rPr lang="en-US" sz="3600" dirty="0"/>
              <a:t>b</a:t>
            </a:r>
            <a:r>
              <a:rPr lang="en-US" sz="3600" dirty="0" smtClean="0"/>
              <a:t>efore recess.</a:t>
            </a:r>
            <a:endParaRPr lang="en-SG" sz="3600" dirty="0"/>
          </a:p>
        </p:txBody>
      </p:sp>
    </p:spTree>
    <p:extLst>
      <p:ext uri="{BB962C8B-B14F-4D97-AF65-F5344CB8AC3E}">
        <p14:creationId xmlns:p14="http://schemas.microsoft.com/office/powerpoint/2010/main" val="299291379"/>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7604" y="1809724"/>
            <a:ext cx="7128792" cy="3785652"/>
          </a:xfrm>
          <a:prstGeom prst="rect">
            <a:avLst/>
          </a:prstGeom>
          <a:noFill/>
        </p:spPr>
        <p:txBody>
          <a:bodyPr wrap="square" rtlCol="0">
            <a:spAutoFit/>
          </a:bodyPr>
          <a:lstStyle/>
          <a:p>
            <a:pPr algn="ctr"/>
            <a:r>
              <a:rPr lang="en-US" sz="4000" dirty="0" smtClean="0">
                <a:latin typeface="Chalkboard"/>
                <a:cs typeface="Chalkboard"/>
              </a:rPr>
              <a:t>It is important to call the office when your child is absent.  If your child has a medical appointment, please ask the doctor’s office for</a:t>
            </a:r>
          </a:p>
          <a:p>
            <a:pPr algn="ctr"/>
            <a:r>
              <a:rPr lang="en-US" sz="4000" dirty="0">
                <a:latin typeface="Chalkboard"/>
                <a:cs typeface="Chalkboard"/>
              </a:rPr>
              <a:t>a</a:t>
            </a:r>
            <a:r>
              <a:rPr lang="en-US" sz="4000" dirty="0" smtClean="0">
                <a:latin typeface="Chalkboard"/>
                <a:cs typeface="Chalkboard"/>
              </a:rPr>
              <a:t> school excuse note.</a:t>
            </a:r>
            <a:endParaRPr lang="en-SG" sz="4000" dirty="0">
              <a:latin typeface="Chalkboard"/>
              <a:cs typeface="Chalkboard"/>
            </a:endParaRPr>
          </a:p>
        </p:txBody>
      </p:sp>
    </p:spTree>
    <p:extLst>
      <p:ext uri="{BB962C8B-B14F-4D97-AF65-F5344CB8AC3E}">
        <p14:creationId xmlns:p14="http://schemas.microsoft.com/office/powerpoint/2010/main" val="2991952324"/>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3506</TotalTime>
  <Words>1210</Words>
  <Application>Microsoft Office PowerPoint</Application>
  <PresentationFormat>On-screen Show (4:3)</PresentationFormat>
  <Paragraphs>187</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Chalkboard</vt:lpstr>
      <vt:lpstr>KG Corner of the Sky</vt:lpstr>
      <vt:lpstr>lucy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Jhoanna Salcedo</dc:creator>
  <cp:lastModifiedBy>Kathy Salow</cp:lastModifiedBy>
  <cp:revision>81</cp:revision>
  <dcterms:created xsi:type="dcterms:W3CDTF">2015-07-28T14:54:18Z</dcterms:created>
  <dcterms:modified xsi:type="dcterms:W3CDTF">2017-08-21T18:20:15Z</dcterms:modified>
</cp:coreProperties>
</file>